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media/image4.jpeg" ContentType="image/jpeg"/>
  <Override PartName="/ppt/media/image5.jpeg" ContentType="image/jpeg"/>
  <Override PartName="/ppt/media/image6.jpeg" ContentType="image/jpeg"/>
  <Override PartName="/ppt/notesSlides/notesSlide7.xml" ContentType="application/vnd.openxmlformats-officedocument.presentationml.notesSlide+xml"/>
  <Override PartName="/ppt/media/image7.jpeg" ContentType="image/jpeg"/>
  <Override PartName="/ppt/notesSlides/notesSlide8.xml" ContentType="application/vnd.openxmlformats-officedocument.presentationml.notesSlide+xml"/>
  <Override PartName="/ppt/media/image8.jpeg" ContentType="image/jpeg"/>
  <Override PartName="/ppt/notesSlides/notesSlide9.xml" ContentType="application/vnd.openxmlformats-officedocument.presentationml.notesSlide+xml"/>
  <Override PartName="/ppt/media/image9.jpeg" ContentType="image/jpeg"/>
  <Override PartName="/ppt/notesSlides/notesSlide10.xml" ContentType="application/vnd.openxmlformats-officedocument.presentationml.notesSlide+xml"/>
  <Override PartName="/ppt/media/image10.jpeg" ContentType="image/jpeg"/>
  <Override PartName="/ppt/notesSlides/notesSlide11.xml" ContentType="application/vnd.openxmlformats-officedocument.presentationml.notesSlide+xml"/>
  <Override PartName="/ppt/media/image11.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2.jpeg" ContentType="image/jpeg"/>
  <Override PartName="/ppt/notesSlides/notesSlide14.xml" ContentType="application/vnd.openxmlformats-officedocument.presentationml.notesSlide+xml"/>
  <Override PartName="/ppt/media/image13.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4.jpeg" ContentType="image/jpeg"/>
  <Override PartName="/ppt/notesSlides/notesSlide18.xml" ContentType="application/vnd.openxmlformats-officedocument.presentationml.notesSlide+xml"/>
  <Override PartName="/ppt/media/image15.jpeg" ContentType="image/jpeg"/>
  <Override PartName="/ppt/notesSlides/notesSlide19.xml" ContentType="application/vnd.openxmlformats-officedocument.presentationml.notesSlide+xml"/>
  <Override PartName="/ppt/media/image16.jpeg" ContentType="image/jpeg"/>
  <Override PartName="/ppt/notesSlides/notesSlide20.xml" ContentType="application/vnd.openxmlformats-officedocument.presentationml.notesSlide+xml"/>
  <Override PartName="/ppt/media/image17.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media/image18.jpeg" ContentType="image/jpeg"/>
  <Override PartName="/ppt/notesSlides/notesSlide23.xml" ContentType="application/vnd.openxmlformats-officedocument.presentationml.notesSlide+xml"/>
  <Override PartName="/ppt/media/image19.jpeg" ContentType="image/jpeg"/>
  <Override PartName="/ppt/notesSlides/notesSlide24.xml" ContentType="application/vnd.openxmlformats-officedocument.presentationml.notesSlide+xml"/>
  <Override PartName="/ppt/media/image20.jpeg" ContentType="image/jpeg"/>
  <Override PartName="/ppt/notesSlides/notesSlide25.xml" ContentType="application/vnd.openxmlformats-officedocument.presentationml.notesSlide+xml"/>
  <Override PartName="/ppt/media/image21.jpeg" ContentType="image/jpeg"/>
  <Override PartName="/ppt/notesSlides/notesSlide26.xml" ContentType="application/vnd.openxmlformats-officedocument.presentationml.notesSlide+xml"/>
  <Override PartName="/ppt/media/image22.jpeg" ContentType="image/jpeg"/>
  <Override PartName="/ppt/notesSlides/notesSlide27.xml" ContentType="application/vnd.openxmlformats-officedocument.presentationml.notesSlide+xml"/>
  <Override PartName="/ppt/media/image23.jpeg" ContentType="image/jpeg"/>
  <Override PartName="/ppt/notesSlides/notesSlide28.xml" ContentType="application/vnd.openxmlformats-officedocument.presentationml.notesSlide+xml"/>
  <Override PartName="/ppt/media/image24.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9" name="Shape 209"/>
          <p:cNvSpPr/>
          <p:nvPr>
            <p:ph type="sldImg"/>
          </p:nvPr>
        </p:nvSpPr>
        <p:spPr>
          <a:xfrm>
            <a:off x="1143000" y="685800"/>
            <a:ext cx="4572000" cy="3429000"/>
          </a:xfrm>
          <a:prstGeom prst="rect">
            <a:avLst/>
          </a:prstGeom>
        </p:spPr>
        <p:txBody>
          <a:bodyPr/>
          <a:lstStyle/>
          <a:p>
            <a:pPr/>
          </a:p>
        </p:txBody>
      </p:sp>
      <p:sp>
        <p:nvSpPr>
          <p:cNvPr id="210" name="Shape 2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Here, we will be more analytical about city street networks, complementing the general models we introduced when studying urban scaling theory.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It can nevertheless be represented as a graph, like Euler did. The expectation then is that this abstract graph contains the topology (the relationships, but not the physical details) of cities.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Because we can deform the geometry, we can start focusing on a simple form for the city. Inspired by a bit of observation, we can think of a city as a set of blocks (places, where buildings are but also parks, etc), surrounded by streets (here in blue). This shape is a plane (or disk) with a number of b holes in it, each corresponding to a street block. This shape has an Euler characteristic - an index characterizing shapes - of 1-b.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Here we see the graph corresponding to the street network: we can count its vertices and edges (nodes and links) and the difference between them (it is known) is the Euler characteristic. Nice no? The idea is that all cities with the same number of blocks are deformations of this shape, but all belong to the same topological class ! There is a universal topology of cities, with they “size” indexed by b their block number.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OK, so we see the steps of this abstraction, from the actual city to the street network graph, from which we can measure its universal topology. In addition —pay attention, this is important for slums— each building has a terminal bridge (an access) to the street network. This is how you walk in and out of buildings onto the street and how water, sanitation and power get in and out as well. These terminal connection do not change the topology but are the “leaves” of the graph to which each place must be connected to get its basic functions. This happens again regardless of geometry, it is a relational property that can take many shapes.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OK, we can look at these properties for any city block in any city: this is a city block from Hell’s Kitchen, in NYC (note how regular it is as it is part of a street grid). Note that every buildings (land parcel in the block) has a street access (none is interior).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We can characterize this property by building a graph of relationships between parcels, wager each one is a node and has an edge to its physical adjacent neighbors. Here shown in purple.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We can then build a graph of the first graph (this is called a dual), shown in blue. It turns out that if this blue graph is a tree (no loops) all the original parcels have street access. We then have an algorithm that we can take for a spin and make sure that all buildings in every city have direct street access and can get water, sanitation and so on. Note that we did not have to say anything about the shape of the city, its history, its materials or culture…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Ok : here are a few more blocks: A is just an example, but it shows that the first dual graph in blue is not a tree if there are internal parcels. No internal parcels in Hell’s Kitchen, and none in a curvy city like Prague. But look at Harare: the blocks in red are internal: they are all one layer away from the street, this can be measured by seeing that the next dual (in red) is a tree. And so on.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Let’s take the algorithm further in the wild and look at many blocks in Harare (you can find the one before if you look). We can now characterize each block by the number of layers of lack of access to streets: it turns out that these are indicators of lack of services and in this sense of blocks that are informal and hard to service. The deeper the layers the worse the situation: this is why we call it the “block complexity”.</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Shape 354"/>
          <p:cNvSpPr/>
          <p:nvPr>
            <p:ph type="sldImg"/>
          </p:nvPr>
        </p:nvSpPr>
        <p:spPr>
          <a:prstGeom prst="rect">
            <a:avLst/>
          </a:prstGeom>
        </p:spPr>
        <p:txBody>
          <a:bodyPr/>
          <a:lstStyle/>
          <a:p>
            <a:pPr/>
          </a:p>
        </p:txBody>
      </p:sp>
      <p:sp>
        <p:nvSpPr>
          <p:cNvPr id="355" name="Shape 355"/>
          <p:cNvSpPr/>
          <p:nvPr>
            <p:ph type="body" sz="quarter" idx="1"/>
          </p:nvPr>
        </p:nvSpPr>
        <p:spPr>
          <a:prstGeom prst="rect">
            <a:avLst/>
          </a:prstGeom>
        </p:spPr>
        <p:txBody>
          <a:bodyPr/>
          <a:lstStyle/>
          <a:p>
            <a:pPr/>
            <a:r>
              <a:t>What to do? A solution is simply to extend the street network into the block so that accesses to internal parcels are created and services and addresses can be delivered. Sometimes this can be done by extending dead ends and driveways as shown…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We started with the issue of informal settlements, We want to see them in the light of connectivity now.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But it gets hard in more complex blocks. This is outside Cape Town, South Africa, and shows that municipal services are where the streets end, even though the community center/ church /bar is in the center. This is a nice illustration of the problem…</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3" name="Shape 363"/>
          <p:cNvSpPr/>
          <p:nvPr>
            <p:ph type="sldImg"/>
          </p:nvPr>
        </p:nvSpPr>
        <p:spPr>
          <a:prstGeom prst="rect">
            <a:avLst/>
          </a:prstGeom>
        </p:spPr>
        <p:txBody>
          <a:bodyPr/>
          <a:lstStyle/>
          <a:p>
            <a:pPr/>
          </a:p>
        </p:txBody>
      </p:sp>
      <p:sp>
        <p:nvSpPr>
          <p:cNvPr id="364" name="Shape 364"/>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In this block there are  433 parcels, 258 without direct road access.  9 levels of nested duals, (I only plotted the odd ones). We can use the graphs to tell us which they are.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We can also then grow streets into the neighborhood that provide accesses. This is a minimal solution, and is not always the desired one, but give us a sense of the minimal network that could do the job … in blue above.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And there are places that once connected to create new blocks (in colors) can dramatically shorten trips between places. See the change in the distance matrix.</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We can take this to scale, here in Kibera, Nairobi.</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Which would need (at a minimum) 140 km of additional accesses to connect every building.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marL="457200" indent="-298450" defTabSz="914400">
              <a:lnSpc>
                <a:spcPct val="100000"/>
              </a:lnSpc>
              <a:buClr>
                <a:srgbClr val="000000"/>
              </a:buClr>
              <a:buSzPts val="1100"/>
              <a:buFont typeface="Arial"/>
              <a:buChar char="●"/>
              <a:defRPr sz="1100">
                <a:latin typeface="Arial"/>
                <a:ea typeface="Arial"/>
                <a:cs typeface="Arial"/>
                <a:sym typeface="Arial"/>
              </a:defRPr>
            </a:pPr>
          </a:p>
          <a:p>
            <a:pPr defTabSz="914400">
              <a:lnSpc>
                <a:spcPct val="100000"/>
              </a:lnSpc>
              <a:defRPr sz="1100">
                <a:latin typeface="Arial"/>
                <a:ea typeface="Arial"/>
                <a:cs typeface="Arial"/>
                <a:sym typeface="Arial"/>
              </a:defRPr>
            </a:pPr>
            <a:r>
              <a:t>Recent work takes this to scale everywhere - here is Freetown in Sierra Leone : we see than many neighborhoods need additional accesses, but only a few have large deficits characterized by large block complexity. There are often peripheral or periurban,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And then we can characterize every city by the distribution of the complexity of their blocks, here for Sub-Saharan Africa.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You can see the global math on this type of problem in this blog piece. What would it take to service and upgrade every block (but don’t forget that we can now actually measure each specific block and do better than this general estimate).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First, we are going to take a step back and ask what functions do street deliver and to where, so that we can start to better understand what they have to look like.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An old question in urban planning… (somewhat platonic) Our answer will be no, but that some functions need to be present: this will be a matter of topology (of relations between things) and not of geometry per se. Geometry is much more rigid (a street grid for example) and is not by itself functional.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There is a nice story here: where cities, mathematics and geography all come together. This is the city of Konigsberg (Kaliningrad) that inspired its beginning.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Good problems are very transparent, easy to state: there was apparently a problem in Konigsberg (and a game) of whether one could go for a stroll crossing each bridge only once. Ehler (a mathematician and a mayor) was stumped and decided to ask someone who might figure out, no less than Leonard Euler. You can see his answer above, he was initially stumped too, but then invented a whole new field of mathematics called topology (he called it initially “geometria situs”). As the word meaning betrays this is about the knowledge of place. What is this knowledge?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What Euler (and what good minds do) is to not take the problem too literally, and see instead the general structure under it. The structure is about places and relations ships (here the bridges), in the process he invented graphs (or networks), which express such relationships in abstract (non-geometric) form, then you can reason: You can see it above, to provide transit (only once) each place has to have an even number of bridges except 2: the beginning and end. If you look at each place and its links, they all have odd links and so it cannot be done. There is no walk that solves the problem, crossing each bridge only once.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0" name="Shape 280"/>
          <p:cNvSpPr/>
          <p:nvPr>
            <p:ph type="sldImg"/>
          </p:nvPr>
        </p:nvSpPr>
        <p:spPr>
          <a:prstGeom prst="rect">
            <a:avLst/>
          </a:prstGeom>
        </p:spPr>
        <p:txBody>
          <a:bodyPr/>
          <a:lstStyle/>
          <a:p>
            <a:pPr/>
          </a:p>
        </p:txBody>
      </p:sp>
      <p:sp>
        <p:nvSpPr>
          <p:cNvPr id="281" name="Shape 281"/>
          <p:cNvSpPr/>
          <p:nvPr>
            <p:ph type="body" sz="quarter" idx="1"/>
          </p:nvPr>
        </p:nvSpPr>
        <p:spPr>
          <a:prstGeom prst="rect">
            <a:avLst/>
          </a:prstGeom>
        </p:spPr>
        <p:txBody>
          <a:bodyPr/>
          <a:lstStyle/>
          <a:p>
            <a:pPr/>
            <a:r>
              <a:t>What then, is the class of shapes that gives us this (suburb subdivision of Las Vegas, NV)? And is this the same class for all cities ?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Note that these are roads, which are relationships (“bridges”) between places, but that this is much more complicated than the Konigsberg problem…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9"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50" name="Body Level One…"/>
          <p:cNvSpPr txBox="1"/>
          <p:nvPr>
            <p:ph type="body" idx="1"/>
          </p:nvPr>
        </p:nvSpPr>
        <p:spPr>
          <a:xfrm>
            <a:off x="3962400" y="3200400"/>
            <a:ext cx="16459200" cy="9051926"/>
          </a:xfrm>
          <a:prstGeom prst="rect">
            <a:avLst/>
          </a:prstGeom>
        </p:spPr>
        <p:txBody>
          <a:bodyPr lIns="91439" tIns="91439" rIns="91439" bIns="91439"/>
          <a:lstStyle>
            <a:lvl1pPr marL="685800" indent="-685800" defTabSz="914400">
              <a:lnSpc>
                <a:spcPct val="100000"/>
              </a:lnSpc>
              <a:spcBef>
                <a:spcPts val="1500"/>
              </a:spcBef>
              <a:buSzPct val="100000"/>
              <a:buFont typeface="Arial"/>
              <a:defRPr sz="6400">
                <a:latin typeface="Calibri"/>
                <a:ea typeface="Calibri"/>
                <a:cs typeface="Calibri"/>
                <a:sym typeface="Calibri"/>
              </a:defRPr>
            </a:lvl1pPr>
            <a:lvl2pPr marL="1110342" indent="-653142" defTabSz="914400">
              <a:lnSpc>
                <a:spcPct val="100000"/>
              </a:lnSpc>
              <a:spcBef>
                <a:spcPts val="1500"/>
              </a:spcBef>
              <a:buSzPct val="100000"/>
              <a:buFont typeface="Arial"/>
              <a:buChar char="–"/>
              <a:defRPr sz="6400">
                <a:latin typeface="Calibri"/>
                <a:ea typeface="Calibri"/>
                <a:cs typeface="Calibri"/>
                <a:sym typeface="Calibri"/>
              </a:defRPr>
            </a:lvl2pPr>
            <a:lvl3pPr marL="1524000" defTabSz="914400">
              <a:lnSpc>
                <a:spcPct val="100000"/>
              </a:lnSpc>
              <a:spcBef>
                <a:spcPts val="1500"/>
              </a:spcBef>
              <a:buSzPct val="100000"/>
              <a:buFont typeface="Arial"/>
              <a:defRPr sz="6400">
                <a:latin typeface="Calibri"/>
                <a:ea typeface="Calibri"/>
                <a:cs typeface="Calibri"/>
                <a:sym typeface="Calibri"/>
              </a:defRPr>
            </a:lvl3pPr>
            <a:lvl4pPr marL="2103120" indent="-731520" defTabSz="914400">
              <a:lnSpc>
                <a:spcPct val="100000"/>
              </a:lnSpc>
              <a:spcBef>
                <a:spcPts val="1500"/>
              </a:spcBef>
              <a:buSzPct val="100000"/>
              <a:buFont typeface="Arial"/>
              <a:buChar char="–"/>
              <a:defRPr sz="6400">
                <a:latin typeface="Calibri"/>
                <a:ea typeface="Calibri"/>
                <a:cs typeface="Calibri"/>
                <a:sym typeface="Calibri"/>
              </a:defRPr>
            </a:lvl4pPr>
            <a:lvl5pPr marL="2560320" indent="-731520" defTabSz="914400">
              <a:lnSpc>
                <a:spcPct val="100000"/>
              </a:lnSpc>
              <a:spcBef>
                <a:spcPts val="15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8"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59"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66"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67"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68"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69"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76" name="Title Text"/>
          <p:cNvSpPr txBox="1"/>
          <p:nvPr>
            <p:ph type="title"/>
          </p:nvPr>
        </p:nvSpPr>
        <p:spPr>
          <a:xfrm>
            <a:off x="831199" y="1186733"/>
            <a:ext cx="22721602" cy="1527201"/>
          </a:xfrm>
          <a:prstGeom prst="rect">
            <a:avLst/>
          </a:prstGeom>
        </p:spPr>
        <p:txBody>
          <a:bodyPr lIns="243799" tIns="243799" rIns="243799" bIns="243799"/>
          <a:lstStyle>
            <a:lvl1pPr defTabSz="2438400">
              <a:lnSpc>
                <a:spcPct val="100000"/>
              </a:lnSpc>
              <a:defRPr b="0" spc="0" sz="7400">
                <a:latin typeface="Arial"/>
                <a:ea typeface="Arial"/>
                <a:cs typeface="Arial"/>
                <a:sym typeface="Arial"/>
              </a:defRPr>
            </a:lvl1pPr>
          </a:lstStyle>
          <a:p>
            <a:pPr/>
            <a:r>
              <a:t>Title Text</a:t>
            </a:r>
          </a:p>
        </p:txBody>
      </p:sp>
      <p:sp>
        <p:nvSpPr>
          <p:cNvPr id="177" name="Body Level One…"/>
          <p:cNvSpPr txBox="1"/>
          <p:nvPr>
            <p:ph type="body" idx="1"/>
          </p:nvPr>
        </p:nvSpPr>
        <p:spPr>
          <a:xfrm>
            <a:off x="831199" y="3073266"/>
            <a:ext cx="22721602" cy="9110401"/>
          </a:xfrm>
          <a:prstGeom prst="rect">
            <a:avLst/>
          </a:prstGeom>
        </p:spPr>
        <p:txBody>
          <a:bodyPr lIns="243799" tIns="243799" rIns="243799" bIns="243799"/>
          <a:lstStyle>
            <a:lvl1pPr marL="1028700" indent="-914400"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1pPr>
            <a:lvl2pPr marL="16854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2pPr>
            <a:lvl3pPr marL="21426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3pPr>
            <a:lvl4pPr marL="25998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4pPr>
            <a:lvl5pPr marL="30570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78" name="Slide Number"/>
          <p:cNvSpPr txBox="1"/>
          <p:nvPr>
            <p:ph type="sldNum" sz="quarter" idx="2"/>
          </p:nvPr>
        </p:nvSpPr>
        <p:spPr>
          <a:xfrm>
            <a:off x="23188838" y="12524796"/>
            <a:ext cx="867584" cy="870499"/>
          </a:xfrm>
          <a:prstGeom prst="rect">
            <a:avLst/>
          </a:prstGeom>
        </p:spPr>
        <p:txBody>
          <a:bodyPr lIns="243799" tIns="243799" rIns="243799" bIns="243799" anchor="ct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 name="Title Text"/>
          <p:cNvSpPr txBox="1"/>
          <p:nvPr>
            <p:ph type="title"/>
          </p:nvPr>
        </p:nvSpPr>
        <p:spPr>
          <a:xfrm>
            <a:off x="1676400" y="730250"/>
            <a:ext cx="21031200" cy="2651126"/>
          </a:xfrm>
          <a:prstGeom prst="rect">
            <a:avLst/>
          </a:prstGeom>
        </p:spPr>
        <p:txBody>
          <a:bodyPr lIns="91439" tIns="91439" rIns="91439" bIns="91439" anchor="ctr"/>
          <a:lstStyle>
            <a:lvl1pPr defTabSz="1828800">
              <a:lnSpc>
                <a:spcPct val="90000"/>
              </a:lnSpc>
              <a:defRPr b="0" spc="0" sz="8800">
                <a:solidFill>
                  <a:srgbClr val="1B33E9"/>
                </a:solidFill>
                <a:latin typeface="Barlow Condensed Medium"/>
                <a:ea typeface="Barlow Condensed Medium"/>
                <a:cs typeface="Barlow Condensed Medium"/>
                <a:sym typeface="Barlow Condensed Medium"/>
              </a:defRPr>
            </a:lvl1pPr>
          </a:lstStyle>
          <a:p>
            <a:pPr/>
            <a:r>
              <a:t>Title Text</a:t>
            </a:r>
          </a:p>
        </p:txBody>
      </p:sp>
      <p:sp>
        <p:nvSpPr>
          <p:cNvPr id="186" name="Body Level One…"/>
          <p:cNvSpPr txBox="1"/>
          <p:nvPr>
            <p:ph type="body" idx="1"/>
          </p:nvPr>
        </p:nvSpPr>
        <p:spPr>
          <a:xfrm>
            <a:off x="1676400" y="3651250"/>
            <a:ext cx="21031200" cy="8702676"/>
          </a:xfrm>
          <a:prstGeom prst="rect">
            <a:avLst/>
          </a:prstGeom>
        </p:spPr>
        <p:txBody>
          <a:bodyPr lIns="91439" tIns="91439" rIns="91439" bIns="91439"/>
          <a:lstStyle>
            <a:lvl1pPr marL="457200" indent="-457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1pPr>
            <a:lvl2pPr marL="990600" indent="-5334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2pPr>
            <a:lvl3pPr marL="1554479" indent="-640079"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3pPr>
            <a:lvl4pPr marL="2082800" indent="-711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4pPr>
            <a:lvl5pPr marL="2540000" indent="-711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5pPr>
          </a:lstStyle>
          <a:p>
            <a:pPr/>
            <a:r>
              <a:t>Body Level One</a:t>
            </a:r>
          </a:p>
          <a:p>
            <a:pPr lvl="1"/>
            <a:r>
              <a:t>Body Level Two</a:t>
            </a:r>
          </a:p>
          <a:p>
            <a:pPr lvl="2"/>
            <a:r>
              <a:t>Body Level Three</a:t>
            </a:r>
          </a:p>
          <a:p>
            <a:pPr lvl="3"/>
            <a:r>
              <a:t>Body Level Four</a:t>
            </a:r>
          </a:p>
          <a:p>
            <a:pPr lvl="4"/>
            <a:r>
              <a:t>Body Level Five</a:t>
            </a:r>
          </a:p>
        </p:txBody>
      </p:sp>
      <p:sp>
        <p:nvSpPr>
          <p:cNvPr id="187"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Title Text"/>
          <p:cNvSpPr txBox="1"/>
          <p:nvPr>
            <p:ph type="title"/>
          </p:nvPr>
        </p:nvSpPr>
        <p:spPr>
          <a:xfrm>
            <a:off x="1676400" y="730250"/>
            <a:ext cx="21031200" cy="2651126"/>
          </a:xfrm>
          <a:prstGeom prst="rect">
            <a:avLst/>
          </a:prstGeom>
        </p:spPr>
        <p:txBody>
          <a:bodyPr lIns="91439" tIns="91439" rIns="91439" bIns="91439" anchor="ctr"/>
          <a:lstStyle>
            <a:lvl1pPr defTabSz="1828800">
              <a:lnSpc>
                <a:spcPct val="90000"/>
              </a:lnSpc>
              <a:defRPr b="0" spc="0" sz="8800">
                <a:solidFill>
                  <a:srgbClr val="1B33E9"/>
                </a:solidFill>
                <a:latin typeface="Barlow Condensed Medium"/>
                <a:ea typeface="Barlow Condensed Medium"/>
                <a:cs typeface="Barlow Condensed Medium"/>
                <a:sym typeface="Barlow Condensed Medium"/>
              </a:defRPr>
            </a:lvl1pPr>
          </a:lstStyle>
          <a:p>
            <a:pPr/>
            <a:r>
              <a:t>Title Text</a:t>
            </a:r>
          </a:p>
        </p:txBody>
      </p:sp>
      <p:sp>
        <p:nvSpPr>
          <p:cNvPr id="202" name="Body Level One…"/>
          <p:cNvSpPr txBox="1"/>
          <p:nvPr>
            <p:ph type="body" idx="1"/>
          </p:nvPr>
        </p:nvSpPr>
        <p:spPr>
          <a:xfrm>
            <a:off x="1676400" y="3651250"/>
            <a:ext cx="21031200" cy="8702676"/>
          </a:xfrm>
          <a:prstGeom prst="rect">
            <a:avLst/>
          </a:prstGeom>
        </p:spPr>
        <p:txBody>
          <a:bodyPr lIns="91439" tIns="91439" rIns="91439" bIns="91439"/>
          <a:lstStyle>
            <a:lvl1pPr marL="457200" indent="-457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1pPr>
            <a:lvl2pPr marL="990600" indent="-5334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2pPr>
            <a:lvl3pPr marL="1554479" indent="-640079"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3pPr>
            <a:lvl4pPr marL="2082800" indent="-711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4pPr>
            <a:lvl5pPr marL="2540000" indent="-711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5p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jpeg"/><Relationship Id="rId4"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3.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12.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png"/><Relationship Id="rId4" Type="http://schemas.openxmlformats.org/officeDocument/2006/relationships/image" Target="../media/image1.tif"/></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2.tif"/><Relationship Id="rId4" Type="http://schemas.openxmlformats.org/officeDocument/2006/relationships/image" Target="../media/image14.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15.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6.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 Id="rId3" Type="http://schemas.openxmlformats.org/officeDocument/2006/relationships/image" Target="../media/image1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6.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8.jpeg"/><Relationship Id="rId5" Type="http://schemas.openxmlformats.org/officeDocument/2006/relationships/image" Target="../media/image17.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9.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0.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2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2.jpeg"/><Relationship Id="rId4" Type="http://schemas.openxmlformats.org/officeDocument/2006/relationships/image" Target="../media/image1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3.jpeg"/><Relationship Id="rId4" Type="http://schemas.openxmlformats.org/officeDocument/2006/relationships/image" Target="../media/image19.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4.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jpeg"/><Relationship Id="rId4"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Lecture 12"/>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12</a:t>
            </a:r>
          </a:p>
        </p:txBody>
      </p:sp>
      <p:sp>
        <p:nvSpPr>
          <p:cNvPr id="213" name="Neighborhoods and Human Development: The international situation"/>
          <p:cNvSpPr txBox="1"/>
          <p:nvPr>
            <p:ph type="body" sz="quarter" idx="1"/>
          </p:nvPr>
        </p:nvSpPr>
        <p:spPr>
          <a:xfrm>
            <a:off x="3825304" y="5781634"/>
            <a:ext cx="16580000" cy="1071564"/>
          </a:xfrm>
          <a:prstGeom prst="rect">
            <a:avLst/>
          </a:prstGeom>
        </p:spPr>
        <p:txBody>
          <a:bodyPr/>
          <a:lstStyle>
            <a:lvl1pPr defTabSz="301752">
              <a:defRPr sz="3300">
                <a:solidFill>
                  <a:srgbClr val="5E5E5E"/>
                </a:solidFill>
                <a:latin typeface="Helvetica"/>
                <a:ea typeface="Helvetica"/>
                <a:cs typeface="Helvetica"/>
                <a:sym typeface="Helvetica"/>
              </a:defRPr>
            </a:lvl1pPr>
          </a:lstStyle>
          <a:p>
            <a:pPr/>
            <a:r>
              <a:t>Neighborhoods and Human Development: The international situation </a:t>
            </a:r>
          </a:p>
        </p:txBody>
      </p:sp>
      <p:sp>
        <p:nvSpPr>
          <p:cNvPr id="214" name="12.2 City shape, topology and incremental models of urban planning"/>
          <p:cNvSpPr txBox="1"/>
          <p:nvPr/>
        </p:nvSpPr>
        <p:spPr>
          <a:xfrm>
            <a:off x="1093745" y="8278405"/>
            <a:ext cx="21166467" cy="627352"/>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12.2 City shape, topology and incremental models of urban planning </a:t>
            </a:r>
          </a:p>
        </p:txBody>
      </p:sp>
      <p:sp>
        <p:nvSpPr>
          <p:cNvPr id="215" name="© Luís M. A. Bettencourt 2024"/>
          <p:cNvSpPr txBox="1"/>
          <p:nvPr/>
        </p:nvSpPr>
        <p:spPr>
          <a:xfrm>
            <a:off x="795694" y="12655439"/>
            <a:ext cx="16478254" cy="477734"/>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lvl1pPr algn="l" defTabSz="726440">
              <a:defRPr b="1" sz="2816">
                <a:solidFill>
                  <a:srgbClr val="000000"/>
                </a:solidFill>
              </a:defRPr>
            </a:lvl1pPr>
          </a:lstStyle>
          <a:p>
            <a:pPr/>
            <a:r>
              <a:t>© Luís M. A. Bettencourt 2024</a:t>
            </a:r>
          </a:p>
        </p:txBody>
      </p:sp>
      <p:sp>
        <p:nvSpPr>
          <p:cNvPr id="216" name="IUS 3.3.8 + 6.2"/>
          <p:cNvSpPr txBox="1"/>
          <p:nvPr/>
        </p:nvSpPr>
        <p:spPr>
          <a:xfrm>
            <a:off x="18626960" y="12601750"/>
            <a:ext cx="2835555"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3.3.8 + 6.2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7" name="image68.jpg" descr="image68.jpg"/>
          <p:cNvPicPr>
            <a:picLocks noChangeAspect="1"/>
          </p:cNvPicPr>
          <p:nvPr/>
        </p:nvPicPr>
        <p:blipFill>
          <a:blip r:embed="rId3">
            <a:extLst/>
          </a:blip>
          <a:stretch>
            <a:fillRect/>
          </a:stretch>
        </p:blipFill>
        <p:spPr>
          <a:xfrm>
            <a:off x="3068073" y="0"/>
            <a:ext cx="18288001" cy="14136624"/>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image70-2.jpg" descr="image70-2.jpg"/>
          <p:cNvPicPr>
            <a:picLocks noChangeAspect="1"/>
          </p:cNvPicPr>
          <p:nvPr/>
        </p:nvPicPr>
        <p:blipFill>
          <a:blip r:embed="rId3">
            <a:extLst/>
          </a:blip>
          <a:srcRect l="0" t="94" r="0" b="94"/>
          <a:stretch>
            <a:fillRect/>
          </a:stretch>
        </p:blipFill>
        <p:spPr>
          <a:xfrm>
            <a:off x="4398969" y="892241"/>
            <a:ext cx="11887201" cy="11887201"/>
          </a:xfrm>
          <a:prstGeom prst="rect">
            <a:avLst/>
          </a:prstGeom>
          <a:ln w="12700">
            <a:miter lim="400000"/>
          </a:ln>
        </p:spPr>
      </p:pic>
      <p:sp>
        <p:nvSpPr>
          <p:cNvPr id="292" name="Rectangle 3"/>
          <p:cNvSpPr/>
          <p:nvPr/>
        </p:nvSpPr>
        <p:spPr>
          <a:xfrm>
            <a:off x="4398969" y="892241"/>
            <a:ext cx="11887201" cy="11887201"/>
          </a:xfrm>
          <a:prstGeom prst="rect">
            <a:avLst/>
          </a:prstGeom>
          <a:ln w="152400">
            <a:solidFill>
              <a:srgbClr val="000000"/>
            </a:solidFill>
          </a:ln>
        </p:spPr>
        <p:txBody>
          <a:bodyPr tIns="91439" bIns="91439" anchor="ctr"/>
          <a:lstStyle/>
          <a:p>
            <a:pPr defTabSz="914400">
              <a:defRPr sz="3600">
                <a:solidFill>
                  <a:srgbClr val="FFFFFF"/>
                </a:solidFill>
                <a:latin typeface="Calibri"/>
                <a:ea typeface="Calibri"/>
                <a:cs typeface="Calibri"/>
                <a:sym typeface="Calibri"/>
              </a:defRPr>
            </a:pPr>
          </a:p>
        </p:txBody>
      </p:sp>
      <p:pic>
        <p:nvPicPr>
          <p:cNvPr id="293" name="Object 4" descr="Object 4"/>
          <p:cNvPicPr>
            <a:picLocks noChangeAspect="1"/>
          </p:cNvPicPr>
          <p:nvPr/>
        </p:nvPicPr>
        <p:blipFill>
          <a:blip r:embed="rId4">
            <a:extLst/>
          </a:blip>
          <a:stretch>
            <a:fillRect/>
          </a:stretch>
        </p:blipFill>
        <p:spPr>
          <a:xfrm>
            <a:off x="17051399" y="5849418"/>
            <a:ext cx="4083051" cy="1485901"/>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9" name="Picture 4"/>
          <p:cNvGrpSpPr/>
          <p:nvPr/>
        </p:nvGrpSpPr>
        <p:grpSpPr>
          <a:xfrm>
            <a:off x="4389444" y="882716"/>
            <a:ext cx="11906251" cy="11906251"/>
            <a:chOff x="0" y="0"/>
            <a:chExt cx="11906250" cy="11906250"/>
          </a:xfrm>
        </p:grpSpPr>
        <p:pic>
          <p:nvPicPr>
            <p:cNvPr id="297" name="image72.png" descr="image72.png"/>
            <p:cNvPicPr>
              <a:picLocks noChangeAspect="1"/>
            </p:cNvPicPr>
            <p:nvPr/>
          </p:nvPicPr>
          <p:blipFill>
            <a:blip r:embed="rId3">
              <a:alphaModFix amt="42000"/>
              <a:extLst/>
            </a:blip>
            <a:stretch>
              <a:fillRect/>
            </a:stretch>
          </p:blipFill>
          <p:spPr>
            <a:xfrm>
              <a:off x="9525" y="9525"/>
              <a:ext cx="11887200" cy="11887200"/>
            </a:xfrm>
            <a:prstGeom prst="rect">
              <a:avLst/>
            </a:prstGeom>
            <a:ln w="12700" cap="flat">
              <a:noFill/>
              <a:miter lim="400000"/>
            </a:ln>
            <a:effectLst/>
          </p:spPr>
        </p:pic>
        <p:sp>
          <p:nvSpPr>
            <p:cNvPr id="298" name="Square"/>
            <p:cNvSpPr/>
            <p:nvPr/>
          </p:nvSpPr>
          <p:spPr>
            <a:xfrm>
              <a:off x="0" y="0"/>
              <a:ext cx="11906250" cy="11906250"/>
            </a:xfrm>
            <a:prstGeom prst="rect">
              <a:avLst/>
            </a:prstGeom>
            <a:noFill/>
            <a:ln w="12700" cap="flat">
              <a:solidFill>
                <a:srgbClr val="BFBFBF"/>
              </a:solidFill>
              <a:prstDash val="solid"/>
              <a:round/>
            </a:ln>
            <a:effectLst/>
          </p:spPr>
          <p:txBody>
            <a:bodyPr wrap="square" lIns="91439" tIns="91439" rIns="91439" bIns="91439" numCol="1" anchor="ctr">
              <a:noAutofit/>
            </a:bodyPr>
            <a:lstStyle/>
            <a:p>
              <a:pPr algn="l" defTabSz="914400">
                <a:defRPr sz="3600">
                  <a:solidFill>
                    <a:srgbClr val="000000"/>
                  </a:solidFill>
                  <a:latin typeface="Calibri"/>
                  <a:ea typeface="Calibri"/>
                  <a:cs typeface="Calibri"/>
                  <a:sym typeface="Calibri"/>
                </a:defRPr>
              </a:pPr>
            </a:p>
          </p:txBody>
        </p:sp>
      </p:grpSp>
      <p:grpSp>
        <p:nvGrpSpPr>
          <p:cNvPr id="302" name="Group 1"/>
          <p:cNvGrpSpPr/>
          <p:nvPr/>
        </p:nvGrpSpPr>
        <p:grpSpPr>
          <a:xfrm>
            <a:off x="4398969" y="892241"/>
            <a:ext cx="11887201" cy="11887201"/>
            <a:chOff x="0" y="0"/>
            <a:chExt cx="11887200" cy="11887200"/>
          </a:xfrm>
        </p:grpSpPr>
        <p:sp>
          <p:nvSpPr>
            <p:cNvPr id="300" name="Rectangle 5"/>
            <p:cNvSpPr/>
            <p:nvPr/>
          </p:nvSpPr>
          <p:spPr>
            <a:xfrm>
              <a:off x="0" y="0"/>
              <a:ext cx="11887200" cy="11887200"/>
            </a:xfrm>
            <a:prstGeom prst="rect">
              <a:avLst/>
            </a:prstGeom>
            <a:noFill/>
            <a:ln w="152400" cap="flat">
              <a:solidFill>
                <a:srgbClr val="A6A6A6"/>
              </a:solidFill>
              <a:prstDash val="solid"/>
              <a:round/>
            </a:ln>
            <a:effectLst/>
          </p:spPr>
          <p:txBody>
            <a:bodyPr wrap="square" lIns="91439" tIns="91439" rIns="91439" bIns="91439" numCol="1" anchor="ctr">
              <a:noAutofit/>
            </a:bodyPr>
            <a:lstStyle/>
            <a:p>
              <a:pPr defTabSz="914400">
                <a:defRPr sz="3600">
                  <a:solidFill>
                    <a:srgbClr val="FFFFFF"/>
                  </a:solidFill>
                  <a:latin typeface="Calibri"/>
                  <a:ea typeface="Calibri"/>
                  <a:cs typeface="Calibri"/>
                  <a:sym typeface="Calibri"/>
                </a:defRPr>
              </a:pPr>
            </a:p>
          </p:txBody>
        </p:sp>
        <p:pic>
          <p:nvPicPr>
            <p:cNvPr id="301" name="Picture 2" descr="Picture 2"/>
            <p:cNvPicPr>
              <a:picLocks noChangeAspect="1"/>
            </p:cNvPicPr>
            <p:nvPr/>
          </p:nvPicPr>
          <p:blipFill>
            <a:blip r:embed="rId4">
              <a:extLst/>
            </a:blip>
            <a:stretch>
              <a:fillRect/>
            </a:stretch>
          </p:blipFill>
          <p:spPr>
            <a:xfrm>
              <a:off x="377680" y="483171"/>
              <a:ext cx="11073177" cy="10941872"/>
            </a:xfrm>
            <a:prstGeom prst="rect">
              <a:avLst/>
            </a:prstGeom>
            <a:ln w="12700" cap="flat">
              <a:noFill/>
              <a:miter lim="400000"/>
            </a:ln>
            <a:effectLst/>
          </p:spPr>
        </p:pic>
      </p:grpSp>
      <p:pic>
        <p:nvPicPr>
          <p:cNvPr id="303" name="Object 6" descr="Object 6"/>
          <p:cNvPicPr>
            <a:picLocks noChangeAspect="1"/>
          </p:cNvPicPr>
          <p:nvPr/>
        </p:nvPicPr>
        <p:blipFill>
          <a:blip r:embed="rId5">
            <a:extLst/>
          </a:blip>
          <a:stretch>
            <a:fillRect/>
          </a:stretch>
        </p:blipFill>
        <p:spPr>
          <a:xfrm>
            <a:off x="16684434" y="5524500"/>
            <a:ext cx="4175127" cy="2689226"/>
          </a:xfrm>
          <a:prstGeom prst="rect">
            <a:avLst/>
          </a:prstGeom>
          <a:ln w="12700">
            <a:miter lim="400000"/>
          </a:ln>
        </p:spPr>
      </p:pic>
      <p:sp>
        <p:nvSpPr>
          <p:cNvPr id="304" name="Rectangle 8"/>
          <p:cNvSpPr/>
          <p:nvPr/>
        </p:nvSpPr>
        <p:spPr>
          <a:xfrm>
            <a:off x="16684434" y="7006290"/>
            <a:ext cx="1044205" cy="1507331"/>
          </a:xfrm>
          <a:prstGeom prst="rect">
            <a:avLst/>
          </a:prstGeom>
          <a:solidFill>
            <a:srgbClr val="FFFFFF"/>
          </a:solidFill>
          <a:ln w="12700">
            <a:miter lim="400000"/>
          </a:ln>
        </p:spPr>
        <p:txBody>
          <a:bodyPr tIns="91439" bIns="91439" anchor="ctr"/>
          <a:lstStyle/>
          <a:p>
            <a:pPr defTabSz="914400">
              <a:defRPr sz="36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8" name="image74.png" descr="image74.png"/>
          <p:cNvPicPr>
            <a:picLocks noChangeAspect="1"/>
          </p:cNvPicPr>
          <p:nvPr/>
        </p:nvPicPr>
        <p:blipFill>
          <a:blip r:embed="rId2">
            <a:extLst/>
          </a:blip>
          <a:stretch>
            <a:fillRect/>
          </a:stretch>
        </p:blipFill>
        <p:spPr>
          <a:xfrm>
            <a:off x="5765800" y="508000"/>
            <a:ext cx="12852400" cy="12700000"/>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2" name="Group 2"/>
          <p:cNvGrpSpPr/>
          <p:nvPr/>
        </p:nvGrpSpPr>
        <p:grpSpPr>
          <a:xfrm>
            <a:off x="5765800" y="508000"/>
            <a:ext cx="12852400" cy="12700000"/>
            <a:chOff x="0" y="0"/>
            <a:chExt cx="12852400" cy="12700000"/>
          </a:xfrm>
        </p:grpSpPr>
        <p:pic>
          <p:nvPicPr>
            <p:cNvPr id="310" name="Picture 4" descr="Picture 4"/>
            <p:cNvPicPr>
              <a:picLocks noChangeAspect="1"/>
            </p:cNvPicPr>
            <p:nvPr/>
          </p:nvPicPr>
          <p:blipFill>
            <a:blip r:embed="rId2">
              <a:extLst/>
            </a:blip>
            <a:stretch>
              <a:fillRect/>
            </a:stretch>
          </p:blipFill>
          <p:spPr>
            <a:xfrm>
              <a:off x="0" y="0"/>
              <a:ext cx="12852400" cy="12700000"/>
            </a:xfrm>
            <a:prstGeom prst="rect">
              <a:avLst/>
            </a:prstGeom>
            <a:ln w="12700" cap="flat">
              <a:noFill/>
              <a:miter lim="400000"/>
            </a:ln>
            <a:effectLst/>
          </p:spPr>
        </p:pic>
        <p:pic>
          <p:nvPicPr>
            <p:cNvPr id="311" name="Picture 1" descr="Picture 1"/>
            <p:cNvPicPr>
              <a:picLocks noChangeAspect="1"/>
            </p:cNvPicPr>
            <p:nvPr/>
          </p:nvPicPr>
          <p:blipFill>
            <a:blip r:embed="rId3">
              <a:extLst/>
            </a:blip>
            <a:stretch>
              <a:fillRect/>
            </a:stretch>
          </p:blipFill>
          <p:spPr>
            <a:xfrm>
              <a:off x="4191000" y="4191000"/>
              <a:ext cx="4445000" cy="4318000"/>
            </a:xfrm>
            <a:prstGeom prst="rect">
              <a:avLst/>
            </a:prstGeom>
            <a:ln w="12700" cap="flat">
              <a:noFill/>
              <a:miter lim="400000"/>
            </a:ln>
            <a:effectLst/>
          </p:spPr>
        </p:pic>
      </p:grpSp>
      <p:pic>
        <p:nvPicPr>
          <p:cNvPr id="313" name="Picture 5" descr="Picture 5"/>
          <p:cNvPicPr>
            <a:picLocks noChangeAspect="1"/>
          </p:cNvPicPr>
          <p:nvPr/>
        </p:nvPicPr>
        <p:blipFill>
          <a:blip r:embed="rId4">
            <a:extLst/>
          </a:blip>
          <a:stretch>
            <a:fillRect/>
          </a:stretch>
        </p:blipFill>
        <p:spPr>
          <a:xfrm>
            <a:off x="9956800" y="4699000"/>
            <a:ext cx="4445000" cy="4369814"/>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7" name="Group 2"/>
          <p:cNvGrpSpPr/>
          <p:nvPr/>
        </p:nvGrpSpPr>
        <p:grpSpPr>
          <a:xfrm>
            <a:off x="5765800" y="508000"/>
            <a:ext cx="12852400" cy="12700000"/>
            <a:chOff x="0" y="0"/>
            <a:chExt cx="12852400" cy="12700000"/>
          </a:xfrm>
        </p:grpSpPr>
        <p:pic>
          <p:nvPicPr>
            <p:cNvPr id="315" name="Picture 4" descr="Picture 4"/>
            <p:cNvPicPr>
              <a:picLocks noChangeAspect="1"/>
            </p:cNvPicPr>
            <p:nvPr/>
          </p:nvPicPr>
          <p:blipFill>
            <a:blip r:embed="rId2">
              <a:extLst/>
            </a:blip>
            <a:stretch>
              <a:fillRect/>
            </a:stretch>
          </p:blipFill>
          <p:spPr>
            <a:xfrm>
              <a:off x="0" y="0"/>
              <a:ext cx="12852400" cy="12700000"/>
            </a:xfrm>
            <a:prstGeom prst="rect">
              <a:avLst/>
            </a:prstGeom>
            <a:ln w="12700" cap="flat">
              <a:noFill/>
              <a:miter lim="400000"/>
            </a:ln>
            <a:effectLst/>
          </p:spPr>
        </p:pic>
        <p:pic>
          <p:nvPicPr>
            <p:cNvPr id="316" name="Picture 1" descr="Picture 1"/>
            <p:cNvPicPr>
              <a:picLocks noChangeAspect="1"/>
            </p:cNvPicPr>
            <p:nvPr/>
          </p:nvPicPr>
          <p:blipFill>
            <a:blip r:embed="rId3">
              <a:extLst/>
            </a:blip>
            <a:stretch>
              <a:fillRect/>
            </a:stretch>
          </p:blipFill>
          <p:spPr>
            <a:xfrm>
              <a:off x="4191000" y="4191000"/>
              <a:ext cx="4445000" cy="43180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9" name="Picture 4" descr="Picture 4"/>
          <p:cNvPicPr>
            <a:picLocks noChangeAspect="1"/>
          </p:cNvPicPr>
          <p:nvPr/>
        </p:nvPicPr>
        <p:blipFill>
          <a:blip r:embed="rId2">
            <a:extLst/>
          </a:blip>
          <a:stretch>
            <a:fillRect/>
          </a:stretch>
        </p:blipFill>
        <p:spPr>
          <a:xfrm>
            <a:off x="5765800" y="508000"/>
            <a:ext cx="12852400" cy="12700000"/>
          </a:xfrm>
          <a:prstGeom prst="rect">
            <a:avLst/>
          </a:prstGeom>
          <a:ln w="12700">
            <a:miter lim="400000"/>
          </a:ln>
        </p:spPr>
      </p:pic>
      <p:pic>
        <p:nvPicPr>
          <p:cNvPr id="320" name="Picture 5" descr="Picture 5"/>
          <p:cNvPicPr>
            <a:picLocks noChangeAspect="1"/>
          </p:cNvPicPr>
          <p:nvPr/>
        </p:nvPicPr>
        <p:blipFill>
          <a:blip r:embed="rId3">
            <a:extLst/>
          </a:blip>
          <a:stretch>
            <a:fillRect/>
          </a:stretch>
        </p:blipFill>
        <p:spPr>
          <a:xfrm>
            <a:off x="10002453" y="4710465"/>
            <a:ext cx="4425535" cy="42738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2" name="Picture 5" descr="Picture 5"/>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323" name="Rectangle 1"/>
          <p:cNvSpPr/>
          <p:nvPr/>
        </p:nvSpPr>
        <p:spPr>
          <a:xfrm>
            <a:off x="3952173" y="7016738"/>
            <a:ext cx="16404306" cy="6155789"/>
          </a:xfrm>
          <a:prstGeom prst="rect">
            <a:avLst/>
          </a:prstGeom>
          <a:solidFill>
            <a:srgbClr val="FFFFFF"/>
          </a:solidFill>
          <a:ln w="12700">
            <a:miter lim="400000"/>
          </a:ln>
        </p:spPr>
        <p:txBody>
          <a:bodyPr tIns="91439" bIns="91439" anchor="ctr"/>
          <a:lstStyle/>
          <a:p>
            <a:pPr defTabSz="914400">
              <a:defRPr sz="36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Rectangle 1"/>
          <p:cNvSpPr/>
          <p:nvPr/>
        </p:nvSpPr>
        <p:spPr>
          <a:xfrm rot="1724251">
            <a:off x="3829470" y="10070403"/>
            <a:ext cx="11965917" cy="3850218"/>
          </a:xfrm>
          <a:prstGeom prst="rect">
            <a:avLst/>
          </a:prstGeom>
          <a:solidFill>
            <a:srgbClr val="FFFFFF"/>
          </a:solidFill>
          <a:ln w="12700">
            <a:miter lim="400000"/>
          </a:ln>
        </p:spPr>
        <p:txBody>
          <a:bodyPr tIns="91439" bIns="91439" anchor="ctr"/>
          <a:lstStyle/>
          <a:p>
            <a:pPr defTabSz="914400">
              <a:defRPr sz="3600">
                <a:solidFill>
                  <a:srgbClr val="FFFFFF"/>
                </a:solidFill>
                <a:latin typeface="Calibri"/>
                <a:ea typeface="Calibri"/>
                <a:cs typeface="Calibri"/>
                <a:sym typeface="Calibri"/>
              </a:defRPr>
            </a:pPr>
          </a:p>
        </p:txBody>
      </p:sp>
      <p:pic>
        <p:nvPicPr>
          <p:cNvPr id="328" name="image81-2.jpg" descr="image81-2.jpg"/>
          <p:cNvPicPr>
            <a:picLocks noChangeAspect="1"/>
          </p:cNvPicPr>
          <p:nvPr/>
        </p:nvPicPr>
        <p:blipFill>
          <a:blip r:embed="rId3">
            <a:extLst/>
          </a:blip>
          <a:srcRect l="0" t="15" r="0" b="15"/>
          <a:stretch>
            <a:fillRect/>
          </a:stretch>
        </p:blipFill>
        <p:spPr>
          <a:xfrm>
            <a:off x="3640792" y="-1235500"/>
            <a:ext cx="16718079" cy="15079457"/>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Rectangle 1"/>
          <p:cNvSpPr/>
          <p:nvPr/>
        </p:nvSpPr>
        <p:spPr>
          <a:xfrm rot="1724251">
            <a:off x="3829470" y="10070403"/>
            <a:ext cx="11965917" cy="3850218"/>
          </a:xfrm>
          <a:prstGeom prst="rect">
            <a:avLst/>
          </a:prstGeom>
          <a:solidFill>
            <a:srgbClr val="FFFFFF"/>
          </a:solidFill>
          <a:ln w="12700">
            <a:miter lim="400000"/>
          </a:ln>
        </p:spPr>
        <p:txBody>
          <a:bodyPr tIns="91439" bIns="91439" anchor="ctr"/>
          <a:lstStyle/>
          <a:p>
            <a:pPr defTabSz="914400">
              <a:defRPr sz="3600">
                <a:solidFill>
                  <a:srgbClr val="FFFFFF"/>
                </a:solidFill>
                <a:latin typeface="Calibri"/>
                <a:ea typeface="Calibri"/>
                <a:cs typeface="Calibri"/>
                <a:sym typeface="Calibri"/>
              </a:defRPr>
            </a:pPr>
          </a:p>
        </p:txBody>
      </p:sp>
      <p:pic>
        <p:nvPicPr>
          <p:cNvPr id="333" name="Picture 2" descr="Picture 2"/>
          <p:cNvPicPr>
            <a:picLocks noChangeAspect="1"/>
          </p:cNvPicPr>
          <p:nvPr/>
        </p:nvPicPr>
        <p:blipFill>
          <a:blip r:embed="rId3">
            <a:extLst/>
          </a:blip>
          <a:stretch>
            <a:fillRect/>
          </a:stretch>
        </p:blipFill>
        <p:spPr>
          <a:xfrm>
            <a:off x="3542152" y="-1309475"/>
            <a:ext cx="16249553" cy="13269720"/>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he absence of data from large areas of the world on slum indicators…"/>
          <p:cNvSpPr txBox="1"/>
          <p:nvPr/>
        </p:nvSpPr>
        <p:spPr>
          <a:xfrm>
            <a:off x="11180067" y="1643826"/>
            <a:ext cx="11737333" cy="4129883"/>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1828800">
              <a:defRPr sz="3200">
                <a:solidFill>
                  <a:srgbClr val="000000"/>
                </a:solidFill>
                <a:latin typeface="Calibri"/>
                <a:ea typeface="Calibri"/>
                <a:cs typeface="Calibri"/>
                <a:sym typeface="Calibri"/>
              </a:defRPr>
            </a:pPr>
            <a:r>
              <a:t>‘The absence of data from large areas of the world on </a:t>
            </a:r>
            <a:r>
              <a:rPr>
                <a:solidFill>
                  <a:srgbClr val="FF0000"/>
                </a:solidFill>
              </a:rPr>
              <a:t>slum indicators </a:t>
            </a:r>
            <a:endParaRPr>
              <a:solidFill>
                <a:srgbClr val="FF0000"/>
              </a:solidFill>
            </a:endParaRPr>
          </a:p>
          <a:p>
            <a:pPr algn="l" defTabSz="1828800">
              <a:defRPr sz="3200">
                <a:solidFill>
                  <a:srgbClr val="000000"/>
                </a:solidFill>
                <a:latin typeface="Calibri"/>
                <a:ea typeface="Calibri"/>
                <a:cs typeface="Calibri"/>
                <a:sym typeface="Calibri"/>
              </a:defRPr>
            </a:pPr>
            <a:r>
              <a:t>substantiate the view that these precarious settlements are still </a:t>
            </a:r>
          </a:p>
          <a:p>
            <a:pPr algn="l" defTabSz="1828800">
              <a:defRPr sz="3200">
                <a:solidFill>
                  <a:srgbClr val="000000"/>
                </a:solidFill>
                <a:latin typeface="Calibri"/>
                <a:ea typeface="Calibri"/>
                <a:cs typeface="Calibri"/>
                <a:sym typeface="Calibri"/>
              </a:defRPr>
            </a:pPr>
          </a:p>
          <a:p>
            <a:pPr algn="l" defTabSz="1828800">
              <a:defRPr sz="5200">
                <a:solidFill>
                  <a:srgbClr val="FF0000"/>
                </a:solidFill>
                <a:latin typeface="Calibri"/>
                <a:ea typeface="Calibri"/>
                <a:cs typeface="Calibri"/>
                <a:sym typeface="Calibri"/>
              </a:defRPr>
            </a:pPr>
            <a:r>
              <a:t>“zones of silence” </a:t>
            </a:r>
            <a:endParaRPr>
              <a:solidFill>
                <a:srgbClr val="3774A5"/>
              </a:solidFill>
            </a:endParaRPr>
          </a:p>
          <a:p>
            <a:pPr algn="l" defTabSz="1828800">
              <a:defRPr sz="3200">
                <a:solidFill>
                  <a:srgbClr val="000000"/>
                </a:solidFill>
                <a:latin typeface="Calibri"/>
                <a:ea typeface="Calibri"/>
                <a:cs typeface="Calibri"/>
                <a:sym typeface="Calibri"/>
              </a:defRPr>
            </a:pPr>
            <a:endParaRPr sz="5200">
              <a:solidFill>
                <a:srgbClr val="3774A5"/>
              </a:solidFill>
            </a:endParaRPr>
          </a:p>
          <a:p>
            <a:pPr algn="l" defTabSz="1828800">
              <a:defRPr sz="3200">
                <a:solidFill>
                  <a:srgbClr val="000000"/>
                </a:solidFill>
                <a:latin typeface="Calibri"/>
                <a:ea typeface="Calibri"/>
                <a:cs typeface="Calibri"/>
                <a:sym typeface="Calibri"/>
              </a:defRPr>
            </a:pPr>
            <a:r>
              <a:t>in  terms of public knowledge, opinion and discussion about urban poverty’</a:t>
            </a:r>
          </a:p>
        </p:txBody>
      </p:sp>
      <p:pic>
        <p:nvPicPr>
          <p:cNvPr id="221" name="image12.jpg" descr="image12.jpg"/>
          <p:cNvPicPr>
            <a:picLocks noChangeAspect="1"/>
          </p:cNvPicPr>
          <p:nvPr/>
        </p:nvPicPr>
        <p:blipFill>
          <a:blip r:embed="rId3">
            <a:extLst/>
          </a:blip>
          <a:stretch>
            <a:fillRect/>
          </a:stretch>
        </p:blipFill>
        <p:spPr>
          <a:xfrm>
            <a:off x="2792431" y="1275424"/>
            <a:ext cx="7474161" cy="10372605"/>
          </a:xfrm>
          <a:prstGeom prst="rect">
            <a:avLst/>
          </a:prstGeom>
          <a:ln w="12700">
            <a:miter lim="400000"/>
          </a:ln>
        </p:spPr>
      </p:pic>
      <p:sp>
        <p:nvSpPr>
          <p:cNvPr id="222" name="—UN-Habitat 2003"/>
          <p:cNvSpPr txBox="1"/>
          <p:nvPr/>
        </p:nvSpPr>
        <p:spPr>
          <a:xfrm>
            <a:off x="7242244" y="11741564"/>
            <a:ext cx="2906616" cy="496195"/>
          </a:xfrm>
          <a:prstGeom prst="rect">
            <a:avLst/>
          </a:prstGeom>
          <a:solidFill>
            <a:srgbClr val="00B050"/>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1828800">
              <a:defRPr sz="2800">
                <a:solidFill>
                  <a:srgbClr val="FFFFFF"/>
                </a:solidFill>
                <a:latin typeface="Calibri"/>
                <a:ea typeface="Calibri"/>
                <a:cs typeface="Calibri"/>
                <a:sym typeface="Calibri"/>
              </a:defRPr>
            </a:lvl1pPr>
          </a:lstStyle>
          <a:p>
            <a:pPr/>
            <a:r>
              <a:t>—UN-Habitat 2003</a:t>
            </a:r>
          </a:p>
        </p:txBody>
      </p:sp>
      <p:pic>
        <p:nvPicPr>
          <p:cNvPr id="223" name="Screen Shot 2022-11-03 at 10.25.06 AM.png" descr="Screen Shot 2022-11-03 at 10.25.06 AM.png"/>
          <p:cNvPicPr>
            <a:picLocks noChangeAspect="1"/>
          </p:cNvPicPr>
          <p:nvPr/>
        </p:nvPicPr>
        <p:blipFill>
          <a:blip r:embed="rId4">
            <a:extLst/>
          </a:blip>
          <a:stretch>
            <a:fillRect/>
          </a:stretch>
        </p:blipFill>
        <p:spPr>
          <a:xfrm>
            <a:off x="10659501" y="8890289"/>
            <a:ext cx="12778466" cy="3493959"/>
          </a:xfrm>
          <a:prstGeom prst="rect">
            <a:avLst/>
          </a:prstGeom>
          <a:ln w="12700">
            <a:miter lim="400000"/>
          </a:ln>
        </p:spPr>
      </p:pic>
      <p:sp>
        <p:nvSpPr>
          <p:cNvPr id="224" name="Millennium Development Goals"/>
          <p:cNvSpPr txBox="1"/>
          <p:nvPr/>
        </p:nvSpPr>
        <p:spPr>
          <a:xfrm>
            <a:off x="10381211" y="7950968"/>
            <a:ext cx="594858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Millennium Development Goals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Picture 3" descr="Picture 3"/>
          <p:cNvPicPr>
            <a:picLocks noChangeAspect="1"/>
          </p:cNvPicPr>
          <p:nvPr/>
        </p:nvPicPr>
        <p:blipFill>
          <a:blip r:embed="rId3">
            <a:extLst/>
          </a:blip>
          <a:stretch>
            <a:fillRect/>
          </a:stretch>
        </p:blipFill>
        <p:spPr>
          <a:xfrm>
            <a:off x="3542152" y="-1309475"/>
            <a:ext cx="16249553" cy="13269720"/>
          </a:xfrm>
          <a:prstGeom prst="rect">
            <a:avLst/>
          </a:prstGeom>
          <a:ln w="12700">
            <a:miter lim="400000"/>
          </a:ln>
        </p:spPr>
      </p:pic>
      <p:pic>
        <p:nvPicPr>
          <p:cNvPr id="338" name="Picture 2" descr="Picture 2"/>
          <p:cNvPicPr>
            <a:picLocks noChangeAspect="1"/>
          </p:cNvPicPr>
          <p:nvPr/>
        </p:nvPicPr>
        <p:blipFill>
          <a:blip r:embed="rId4">
            <a:extLst/>
          </a:blip>
          <a:stretch>
            <a:fillRect/>
          </a:stretch>
        </p:blipFill>
        <p:spPr>
          <a:xfrm>
            <a:off x="4552212" y="1579235"/>
            <a:ext cx="14809033" cy="1038101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Title 1"/>
          <p:cNvSpPr txBox="1"/>
          <p:nvPr>
            <p:ph type="title"/>
          </p:nvPr>
        </p:nvSpPr>
        <p:spPr>
          <a:prstGeom prst="rect">
            <a:avLst/>
          </a:prstGeom>
        </p:spPr>
        <p:txBody>
          <a:bodyPr/>
          <a:lstStyle/>
          <a:p>
            <a:pPr/>
          </a:p>
        </p:txBody>
      </p:sp>
      <p:sp>
        <p:nvSpPr>
          <p:cNvPr id="343" name="Content Placeholder 2"/>
          <p:cNvSpPr txBox="1"/>
          <p:nvPr>
            <p:ph type="body" idx="1"/>
          </p:nvPr>
        </p:nvSpPr>
        <p:spPr>
          <a:xfrm>
            <a:off x="3962400" y="3200400"/>
            <a:ext cx="16459200" cy="9051926"/>
          </a:xfrm>
          <a:prstGeom prst="rect">
            <a:avLst/>
          </a:prstGeom>
        </p:spPr>
        <p:txBody>
          <a:bodyPr/>
          <a:lstStyle/>
          <a:p>
            <a:pPr/>
          </a:p>
        </p:txBody>
      </p:sp>
      <p:pic>
        <p:nvPicPr>
          <p:cNvPr id="344" name="Picture 3" descr="Picture 3"/>
          <p:cNvPicPr>
            <a:picLocks noChangeAspect="1"/>
          </p:cNvPicPr>
          <p:nvPr/>
        </p:nvPicPr>
        <p:blipFill>
          <a:blip r:embed="rId3">
            <a:extLst/>
          </a:blip>
          <a:srcRect l="22683" t="14014" r="20260" b="14208"/>
          <a:stretch>
            <a:fillRect/>
          </a:stretch>
        </p:blipFill>
        <p:spPr>
          <a:xfrm rot="10800000">
            <a:off x="9986978" y="6231013"/>
            <a:ext cx="10434622" cy="6432017"/>
          </a:xfrm>
          <a:prstGeom prst="rect">
            <a:avLst/>
          </a:prstGeom>
          <a:ln w="12700">
            <a:miter lim="400000"/>
          </a:ln>
        </p:spPr>
      </p:pic>
      <p:pic>
        <p:nvPicPr>
          <p:cNvPr id="345" name="image85.jpg" descr="image85.jpg"/>
          <p:cNvPicPr>
            <a:picLocks noChangeAspect="1"/>
          </p:cNvPicPr>
          <p:nvPr/>
        </p:nvPicPr>
        <p:blipFill>
          <a:blip r:embed="rId4">
            <a:extLst/>
          </a:blip>
          <a:srcRect l="0" t="11" r="0" b="11"/>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9" name="image86-2-2.jpeg" descr="image86-2-2.jpeg"/>
          <p:cNvPicPr>
            <a:picLocks noChangeAspect="1"/>
          </p:cNvPicPr>
          <p:nvPr/>
        </p:nvPicPr>
        <p:blipFill>
          <a:blip r:embed="rId3">
            <a:extLst/>
          </a:blip>
          <a:srcRect l="8028" t="0" r="8028" b="0"/>
          <a:stretch>
            <a:fillRect/>
          </a:stretch>
        </p:blipFill>
        <p:spPr>
          <a:xfrm>
            <a:off x="4081343" y="-3"/>
            <a:ext cx="16300471" cy="1371600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image87-2.jpg" descr="image87-2.jpg"/>
          <p:cNvPicPr>
            <a:picLocks noChangeAspect="1"/>
          </p:cNvPicPr>
          <p:nvPr/>
        </p:nvPicPr>
        <p:blipFill>
          <a:blip r:embed="rId3">
            <a:extLst/>
          </a:blip>
          <a:srcRect l="0" t="11" r="0" b="11"/>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7" name="image88.jpeg" descr="image88.jpeg"/>
          <p:cNvPicPr>
            <a:picLocks noChangeAspect="1"/>
          </p:cNvPicPr>
          <p:nvPr/>
        </p:nvPicPr>
        <p:blipFill>
          <a:blip r:embed="rId3">
            <a:extLst/>
          </a:blip>
          <a:srcRect l="34" t="0" r="34" b="0"/>
          <a:stretch>
            <a:fillRect/>
          </a:stretch>
        </p:blipFill>
        <p:spPr>
          <a:xfrm>
            <a:off x="3048000" y="0"/>
            <a:ext cx="18288000" cy="1534657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Picture 3" descr="Picture 3"/>
          <p:cNvPicPr>
            <a:picLocks noChangeAspect="1"/>
          </p:cNvPicPr>
          <p:nvPr/>
        </p:nvPicPr>
        <p:blipFill>
          <a:blip r:embed="rId3">
            <a:extLst/>
          </a:blip>
          <a:stretch>
            <a:fillRect/>
          </a:stretch>
        </p:blipFill>
        <p:spPr>
          <a:xfrm>
            <a:off x="3577768" y="427614"/>
            <a:ext cx="8940801" cy="7086601"/>
          </a:xfrm>
          <a:prstGeom prst="rect">
            <a:avLst/>
          </a:prstGeom>
          <a:ln w="12700">
            <a:miter lim="400000"/>
          </a:ln>
        </p:spPr>
      </p:pic>
      <p:pic>
        <p:nvPicPr>
          <p:cNvPr id="362" name="Picture 4" descr="Picture 4"/>
          <p:cNvPicPr>
            <a:picLocks noChangeAspect="1"/>
          </p:cNvPicPr>
          <p:nvPr/>
        </p:nvPicPr>
        <p:blipFill>
          <a:blip r:embed="rId4">
            <a:extLst/>
          </a:blip>
          <a:stretch>
            <a:fillRect/>
          </a:stretch>
        </p:blipFill>
        <p:spPr>
          <a:xfrm>
            <a:off x="12292254" y="6320568"/>
            <a:ext cx="8940801" cy="7061201"/>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6" name="Picture 6" descr="Picture 6"/>
          <p:cNvPicPr>
            <a:picLocks noChangeAspect="1"/>
          </p:cNvPicPr>
          <p:nvPr/>
        </p:nvPicPr>
        <p:blipFill>
          <a:blip r:embed="rId3">
            <a:extLst/>
          </a:blip>
          <a:stretch>
            <a:fillRect/>
          </a:stretch>
        </p:blipFill>
        <p:spPr>
          <a:xfrm>
            <a:off x="3577768" y="427614"/>
            <a:ext cx="8940801" cy="7086601"/>
          </a:xfrm>
          <a:prstGeom prst="rect">
            <a:avLst/>
          </a:prstGeom>
          <a:ln w="12700">
            <a:miter lim="400000"/>
          </a:ln>
        </p:spPr>
      </p:pic>
      <p:pic>
        <p:nvPicPr>
          <p:cNvPr id="367" name="image91.jpg" descr="image91.jpg"/>
          <p:cNvPicPr>
            <a:picLocks noChangeAspect="1"/>
          </p:cNvPicPr>
          <p:nvPr/>
        </p:nvPicPr>
        <p:blipFill>
          <a:blip r:embed="rId4">
            <a:extLst/>
          </a:blip>
          <a:srcRect l="1899" t="0" r="1899" b="0"/>
          <a:stretch>
            <a:fillRect/>
          </a:stretch>
        </p:blipFill>
        <p:spPr>
          <a:xfrm>
            <a:off x="-2158975" y="-1918462"/>
            <a:ext cx="17144747" cy="13360648"/>
          </a:xfrm>
          <a:prstGeom prst="rect">
            <a:avLst/>
          </a:prstGeom>
          <a:ln w="12700">
            <a:miter lim="400000"/>
          </a:ln>
        </p:spPr>
      </p:pic>
      <p:pic>
        <p:nvPicPr>
          <p:cNvPr id="368" name="Picture 5" descr="Picture 5"/>
          <p:cNvPicPr>
            <a:picLocks noChangeAspect="1"/>
          </p:cNvPicPr>
          <p:nvPr/>
        </p:nvPicPr>
        <p:blipFill>
          <a:blip r:embed="rId5">
            <a:extLst/>
          </a:blip>
          <a:srcRect l="26956" t="25347" r="26957" b="25234"/>
          <a:stretch>
            <a:fillRect/>
          </a:stretch>
        </p:blipFill>
        <p:spPr>
          <a:xfrm>
            <a:off x="12321539" y="6316962"/>
            <a:ext cx="8961121" cy="7206379"/>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image95-3.jpeg" descr="image95-3.jpeg"/>
          <p:cNvPicPr>
            <a:picLocks noChangeAspect="1"/>
          </p:cNvPicPr>
          <p:nvPr/>
        </p:nvPicPr>
        <p:blipFill>
          <a:blip r:embed="rId3">
            <a:extLst/>
          </a:blip>
          <a:stretch>
            <a:fillRect/>
          </a:stretch>
        </p:blipFill>
        <p:spPr>
          <a:xfrm>
            <a:off x="5335941" y="88900"/>
            <a:ext cx="18046701" cy="13538200"/>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76" name="Screen Shot 2019-10-22 at 9.08.31 PM.jpeg" descr="Screen Shot 2019-10-22 at 9.08.31 PM.jpeg"/>
          <p:cNvPicPr>
            <a:picLocks noChangeAspect="1"/>
          </p:cNvPicPr>
          <p:nvPr/>
        </p:nvPicPr>
        <p:blipFill>
          <a:blip r:embed="rId3">
            <a:extLst/>
          </a:blip>
          <a:stretch>
            <a:fillRect/>
          </a:stretch>
        </p:blipFill>
        <p:spPr>
          <a:xfrm>
            <a:off x="3047999" y="2011287"/>
            <a:ext cx="18288002" cy="9693426"/>
          </a:xfrm>
          <a:prstGeom prst="rect">
            <a:avLst/>
          </a:prstGeom>
          <a:ln w="12700">
            <a:miter lim="400000"/>
          </a:ln>
        </p:spPr>
      </p:pic>
      <p:sp>
        <p:nvSpPr>
          <p:cNvPr id="377" name="Humanitarian OpenStreetMap"/>
          <p:cNvSpPr txBox="1"/>
          <p:nvPr/>
        </p:nvSpPr>
        <p:spPr>
          <a:xfrm>
            <a:off x="15167400" y="1389400"/>
            <a:ext cx="5741138" cy="626388"/>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FFFFFF"/>
                </a:solidFill>
                <a:latin typeface="Helvetica Neue Medium"/>
                <a:ea typeface="Helvetica Neue Medium"/>
                <a:cs typeface="Helvetica Neue Medium"/>
                <a:sym typeface="Helvetica Neue Medium"/>
              </a:defRPr>
            </a:lvl1pPr>
          </a:lstStyle>
          <a:p>
            <a:pPr/>
            <a:r>
              <a:t>Humanitarian OpenStreetMap</a:t>
            </a:r>
          </a:p>
        </p:txBody>
      </p:sp>
      <p:sp>
        <p:nvSpPr>
          <p:cNvPr id="378" name="millionneighborhoods.org"/>
          <p:cNvSpPr txBox="1"/>
          <p:nvPr/>
        </p:nvSpPr>
        <p:spPr>
          <a:xfrm>
            <a:off x="10015994" y="11680593"/>
            <a:ext cx="4352012" cy="564361"/>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Neue Medium"/>
                <a:ea typeface="Helvetica Neue Medium"/>
                <a:cs typeface="Helvetica Neue Medium"/>
                <a:sym typeface="Helvetica Neue Medium"/>
              </a:defRPr>
            </a:lvl1pPr>
          </a:lstStyle>
          <a:p>
            <a:pPr/>
            <a:r>
              <a:t>millionneighborhoods.org</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82" name="Screen Shot 2019-10-22 at 9.08.57 PM.jpeg" descr="Screen Shot 2019-10-22 at 9.08.57 PM.jpeg"/>
          <p:cNvPicPr>
            <a:picLocks noChangeAspect="1"/>
          </p:cNvPicPr>
          <p:nvPr/>
        </p:nvPicPr>
        <p:blipFill>
          <a:blip r:embed="rId3">
            <a:extLst/>
          </a:blip>
          <a:srcRect l="0" t="0" r="0" b="0"/>
          <a:stretch>
            <a:fillRect/>
          </a:stretch>
        </p:blipFill>
        <p:spPr>
          <a:xfrm>
            <a:off x="3048000" y="2010016"/>
            <a:ext cx="18288000" cy="9695793"/>
          </a:xfrm>
          <a:prstGeom prst="rect">
            <a:avLst/>
          </a:prstGeom>
          <a:ln w="12700">
            <a:miter lim="400000"/>
          </a:ln>
        </p:spPr>
      </p:pic>
      <p:sp>
        <p:nvSpPr>
          <p:cNvPr id="383" name="millionneighborhoods.org"/>
          <p:cNvSpPr txBox="1"/>
          <p:nvPr/>
        </p:nvSpPr>
        <p:spPr>
          <a:xfrm>
            <a:off x="10015994" y="11412702"/>
            <a:ext cx="4352012" cy="564362"/>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Neue Medium"/>
                <a:ea typeface="Helvetica Neue Medium"/>
                <a:cs typeface="Helvetica Neue Medium"/>
                <a:sym typeface="Helvetica Neue Medium"/>
              </a:defRPr>
            </a:lvl1pPr>
          </a:lstStyle>
          <a:p>
            <a:pPr/>
            <a:r>
              <a:t>millionneighborhoods.org</a:t>
            </a:r>
          </a:p>
        </p:txBody>
      </p:sp>
      <p:sp>
        <p:nvSpPr>
          <p:cNvPr id="384" name="requires &gt;140 km of new streets in Kibera"/>
          <p:cNvSpPr txBox="1"/>
          <p:nvPr/>
        </p:nvSpPr>
        <p:spPr>
          <a:xfrm>
            <a:off x="14084309" y="12346293"/>
            <a:ext cx="6957492" cy="564361"/>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Neue Medium"/>
                <a:ea typeface="Helvetica Neue Medium"/>
                <a:cs typeface="Helvetica Neue Medium"/>
                <a:sym typeface="Helvetica Neue Medium"/>
              </a:defRPr>
            </a:lvl1pPr>
          </a:lstStyle>
          <a:p>
            <a:pPr/>
            <a:r>
              <a:t>requires &gt;140 km of new streets in Kibera</a:t>
            </a:r>
          </a:p>
        </p:txBody>
      </p:sp>
      <p:sp>
        <p:nvSpPr>
          <p:cNvPr id="385" name="+opportunities for public spaces, cadastral maps, addresses, basic services"/>
          <p:cNvSpPr txBox="1"/>
          <p:nvPr/>
        </p:nvSpPr>
        <p:spPr>
          <a:xfrm>
            <a:off x="7789001" y="13011994"/>
            <a:ext cx="12643537" cy="564361"/>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Neue Medium"/>
                <a:ea typeface="Helvetica Neue Medium"/>
                <a:cs typeface="Helvetica Neue Medium"/>
                <a:sym typeface="Helvetica Neue Medium"/>
              </a:defRPr>
            </a:lvl1pPr>
          </a:lstStyle>
          <a:p>
            <a:pPr/>
            <a:r>
              <a:t>+opportunities for public spaces, cadastral maps, addresses, basic services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City shape, topology and change"/>
          <p:cNvSpPr txBox="1"/>
          <p:nvPr>
            <p:ph type="title"/>
          </p:nvPr>
        </p:nvSpPr>
        <p:spPr>
          <a:xfrm>
            <a:off x="3962400" y="5715000"/>
            <a:ext cx="16459200" cy="2286000"/>
          </a:xfrm>
          <a:prstGeom prst="rect">
            <a:avLst/>
          </a:prstGeom>
        </p:spPr>
        <p:txBody>
          <a:bodyPr/>
          <a:lstStyle/>
          <a:p>
            <a:pPr/>
            <a:r>
              <a:t>City shape, topology and change</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9" name="image29-2.jpg" descr="image29-2.jpg"/>
          <p:cNvPicPr>
            <a:picLocks noChangeAspect="1"/>
          </p:cNvPicPr>
          <p:nvPr/>
        </p:nvPicPr>
        <p:blipFill>
          <a:blip r:embed="rId3">
            <a:extLst/>
          </a:blip>
          <a:srcRect l="0" t="0" r="0" b="0"/>
          <a:stretch>
            <a:fillRect/>
          </a:stretch>
        </p:blipFill>
        <p:spPr>
          <a:xfrm>
            <a:off x="156385" y="1524066"/>
            <a:ext cx="24193599" cy="11695162"/>
          </a:xfrm>
          <a:prstGeom prst="rect">
            <a:avLst/>
          </a:prstGeom>
          <a:ln w="12700">
            <a:miter lim="400000"/>
          </a:ln>
        </p:spPr>
      </p:pic>
      <p:sp>
        <p:nvSpPr>
          <p:cNvPr id="390" name="Google Shape;163;p20"/>
          <p:cNvSpPr txBox="1"/>
          <p:nvPr/>
        </p:nvSpPr>
        <p:spPr>
          <a:xfrm>
            <a:off x="20341721" y="12775789"/>
            <a:ext cx="5052067" cy="8813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sz="2600">
                <a:solidFill>
                  <a:srgbClr val="434343"/>
                </a:solidFill>
                <a:latin typeface="Lato Black"/>
                <a:ea typeface="Lato Black"/>
                <a:cs typeface="Lato Black"/>
                <a:sym typeface="Lato Black"/>
              </a:defRPr>
            </a:lvl1pPr>
          </a:lstStyle>
          <a:p>
            <a:pPr/>
            <a:r>
              <a:t>© University of Chicago</a:t>
            </a:r>
          </a:p>
        </p:txBody>
      </p:sp>
      <p:pic>
        <p:nvPicPr>
          <p:cNvPr id="391" name="Google Shape;165;p20" descr="Google Shape;165;p20"/>
          <p:cNvPicPr>
            <a:picLocks noChangeAspect="1"/>
          </p:cNvPicPr>
          <p:nvPr/>
        </p:nvPicPr>
        <p:blipFill>
          <a:blip r:embed="rId4">
            <a:extLst/>
          </a:blip>
          <a:stretch>
            <a:fillRect/>
          </a:stretch>
        </p:blipFill>
        <p:spPr>
          <a:xfrm>
            <a:off x="831199" y="11980464"/>
            <a:ext cx="8173098" cy="1527201"/>
          </a:xfrm>
          <a:prstGeom prst="rect">
            <a:avLst/>
          </a:prstGeom>
          <a:ln w="12700">
            <a:miter lim="400000"/>
          </a:ln>
        </p:spPr>
      </p:pic>
      <p:sp>
        <p:nvSpPr>
          <p:cNvPr id="392" name="Google Shape;166;p20"/>
          <p:cNvSpPr txBox="1"/>
          <p:nvPr/>
        </p:nvSpPr>
        <p:spPr>
          <a:xfrm>
            <a:off x="2805999" y="11236466"/>
            <a:ext cx="4229601" cy="8559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b="1">
                <a:solidFill>
                  <a:srgbClr val="000000"/>
                </a:solidFill>
                <a:latin typeface="Roboto"/>
                <a:ea typeface="Roboto"/>
                <a:cs typeface="Roboto"/>
                <a:sym typeface="Roboto"/>
              </a:defRPr>
            </a:lvl1pPr>
          </a:lstStyle>
          <a:p>
            <a:pPr/>
            <a:r>
              <a:t>Total Population: 880,537</a:t>
            </a:r>
          </a:p>
        </p:txBody>
      </p:sp>
      <p:sp>
        <p:nvSpPr>
          <p:cNvPr id="393" name="requires…"/>
          <p:cNvSpPr txBox="1"/>
          <p:nvPr/>
        </p:nvSpPr>
        <p:spPr>
          <a:xfrm>
            <a:off x="20903012" y="4768196"/>
            <a:ext cx="2604989" cy="15852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2438400">
              <a:defRPr sz="3600">
                <a:solidFill>
                  <a:srgbClr val="000000"/>
                </a:solidFill>
                <a:latin typeface="Arial"/>
                <a:ea typeface="Arial"/>
                <a:cs typeface="Arial"/>
                <a:sym typeface="Arial"/>
              </a:defRPr>
            </a:pPr>
            <a:r>
              <a:t>requires </a:t>
            </a:r>
          </a:p>
          <a:p>
            <a:pPr defTabSz="2438400">
              <a:defRPr sz="3600">
                <a:solidFill>
                  <a:srgbClr val="000000"/>
                </a:solidFill>
                <a:latin typeface="Arial"/>
                <a:ea typeface="Arial"/>
                <a:cs typeface="Arial"/>
                <a:sym typeface="Arial"/>
              </a:defRPr>
            </a:pPr>
            <a:r>
              <a:t>major </a:t>
            </a:r>
          </a:p>
          <a:p>
            <a:pPr defTabSz="2438400">
              <a:defRPr sz="3600">
                <a:solidFill>
                  <a:srgbClr val="000000"/>
                </a:solidFill>
                <a:latin typeface="Arial"/>
                <a:ea typeface="Arial"/>
                <a:cs typeface="Arial"/>
                <a:sym typeface="Arial"/>
              </a:defRPr>
            </a:pPr>
            <a:r>
              <a:t>interventions</a:t>
            </a:r>
          </a:p>
        </p:txBody>
      </p:sp>
      <p:sp>
        <p:nvSpPr>
          <p:cNvPr id="394" name="requires…"/>
          <p:cNvSpPr txBox="1"/>
          <p:nvPr/>
        </p:nvSpPr>
        <p:spPr>
          <a:xfrm>
            <a:off x="11231678" y="11939019"/>
            <a:ext cx="3836840" cy="15852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2438400">
              <a:defRPr sz="3600">
                <a:solidFill>
                  <a:srgbClr val="000000"/>
                </a:solidFill>
                <a:latin typeface="Arial"/>
                <a:ea typeface="Arial"/>
                <a:cs typeface="Arial"/>
                <a:sym typeface="Arial"/>
              </a:defRPr>
            </a:pPr>
            <a:r>
              <a:t>requires </a:t>
            </a:r>
          </a:p>
          <a:p>
            <a:pPr defTabSz="2438400">
              <a:defRPr sz="3600">
                <a:solidFill>
                  <a:srgbClr val="000000"/>
                </a:solidFill>
                <a:latin typeface="Arial"/>
                <a:ea typeface="Arial"/>
                <a:cs typeface="Arial"/>
                <a:sym typeface="Arial"/>
              </a:defRPr>
            </a:pPr>
            <a:r>
              <a:t>minor extensions</a:t>
            </a:r>
          </a:p>
          <a:p>
            <a:pPr defTabSz="2438400">
              <a:defRPr sz="3600">
                <a:solidFill>
                  <a:srgbClr val="000000"/>
                </a:solidFill>
                <a:latin typeface="Arial"/>
                <a:ea typeface="Arial"/>
                <a:cs typeface="Arial"/>
                <a:sym typeface="Arial"/>
              </a:defRPr>
            </a:pPr>
            <a:r>
              <a:t>of streets+services</a:t>
            </a:r>
          </a:p>
        </p:txBody>
      </p:sp>
      <p:sp>
        <p:nvSpPr>
          <p:cNvPr id="395" name="Line"/>
          <p:cNvSpPr/>
          <p:nvPr/>
        </p:nvSpPr>
        <p:spPr>
          <a:xfrm flipV="1">
            <a:off x="14296887" y="8753133"/>
            <a:ext cx="2344241" cy="3538434"/>
          </a:xfrm>
          <a:prstGeom prst="line">
            <a:avLst/>
          </a:prstGeom>
          <a:ln w="63500">
            <a:solidFill>
              <a:srgbClr val="FF40FF"/>
            </a:solidFill>
            <a:tailEnd type="triangle"/>
          </a:ln>
          <a:effectLst>
            <a:outerShdw sx="100000" sy="100000" kx="0" ky="0" algn="b" rotWithShape="0" blurRad="101600" dist="50800" dir="5400000">
              <a:srgbClr val="000000">
                <a:alpha val="38000"/>
              </a:srgbClr>
            </a:outerShdw>
          </a:effectLst>
        </p:spPr>
        <p:txBody>
          <a:bodyPr lIns="0" tIns="0" rIns="0" bIns="0"/>
          <a:lstStyle/>
          <a:p>
            <a:pPr algn="l" defTabSz="2438400">
              <a:defRPr sz="3600">
                <a:solidFill>
                  <a:srgbClr val="000000"/>
                </a:solidFill>
                <a:latin typeface="Arial"/>
                <a:ea typeface="Arial"/>
                <a:cs typeface="Arial"/>
                <a:sym typeface="Arial"/>
              </a:defRPr>
            </a:pPr>
          </a:p>
        </p:txBody>
      </p:sp>
      <p:sp>
        <p:nvSpPr>
          <p:cNvPr id="396" name="Line"/>
          <p:cNvSpPr/>
          <p:nvPr/>
        </p:nvSpPr>
        <p:spPr>
          <a:xfrm>
            <a:off x="22140737" y="6612444"/>
            <a:ext cx="1" cy="2044445"/>
          </a:xfrm>
          <a:prstGeom prst="line">
            <a:avLst/>
          </a:prstGeom>
          <a:ln w="63500">
            <a:solidFill>
              <a:schemeClr val="accent4">
                <a:hueOff val="-858837"/>
                <a:lumOff val="-9791"/>
              </a:schemeClr>
            </a:solidFill>
            <a:tailEnd type="triangle"/>
          </a:ln>
          <a:effectLst>
            <a:outerShdw sx="100000" sy="100000" kx="0" ky="0" algn="b" rotWithShape="0" blurRad="101600" dist="50800" dir="5400000">
              <a:srgbClr val="000000">
                <a:alpha val="38000"/>
              </a:srgbClr>
            </a:outerShdw>
          </a:effectLst>
        </p:spPr>
        <p:txBody>
          <a:bodyPr lIns="0" tIns="0" rIns="0" bIns="0"/>
          <a:lstStyle/>
          <a:p>
            <a:pPr algn="l" defTabSz="2438400">
              <a:defRPr sz="3600">
                <a:solidFill>
                  <a:srgbClr val="000000"/>
                </a:solidFill>
                <a:latin typeface="Arial"/>
                <a:ea typeface="Arial"/>
                <a:cs typeface="Arial"/>
                <a:sym typeface="Arial"/>
              </a:defRPr>
            </a:pPr>
          </a:p>
        </p:txBody>
      </p:sp>
      <p:sp>
        <p:nvSpPr>
          <p:cNvPr id="397" name="Spectrum of informality"/>
          <p:cNvSpPr txBox="1"/>
          <p:nvPr/>
        </p:nvSpPr>
        <p:spPr>
          <a:xfrm>
            <a:off x="17394130" y="3071487"/>
            <a:ext cx="5144146"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b="1" sz="3600">
                <a:solidFill>
                  <a:srgbClr val="000000"/>
                </a:solidFill>
                <a:latin typeface="Arial"/>
                <a:ea typeface="Arial"/>
                <a:cs typeface="Arial"/>
                <a:sym typeface="Arial"/>
              </a:defRPr>
            </a:lvl1pPr>
          </a:lstStyle>
          <a:p>
            <a:pPr/>
            <a:r>
              <a:t>Spectrum of informality</a:t>
            </a:r>
          </a:p>
        </p:txBody>
      </p:sp>
      <p:sp>
        <p:nvSpPr>
          <p:cNvPr id="398" name="new data 2022"/>
          <p:cNvSpPr txBox="1"/>
          <p:nvPr/>
        </p:nvSpPr>
        <p:spPr>
          <a:xfrm>
            <a:off x="21065384" y="1308109"/>
            <a:ext cx="285506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new data 2022</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image16-2.jpeg" descr="image16-2.jpeg"/>
          <p:cNvPicPr>
            <a:picLocks noChangeAspect="1"/>
          </p:cNvPicPr>
          <p:nvPr/>
        </p:nvPicPr>
        <p:blipFill>
          <a:blip r:embed="rId3">
            <a:extLst/>
          </a:blip>
          <a:srcRect l="44" t="0" r="44" b="0"/>
          <a:stretch>
            <a:fillRect/>
          </a:stretch>
        </p:blipFill>
        <p:spPr>
          <a:xfrm>
            <a:off x="3276600" y="-488278"/>
            <a:ext cx="17830800" cy="13239369"/>
          </a:xfrm>
          <a:prstGeom prst="rect">
            <a:avLst/>
          </a:prstGeom>
          <a:ln w="12700">
            <a:miter lim="400000"/>
          </a:ln>
        </p:spPr>
      </p:pic>
      <p:pic>
        <p:nvPicPr>
          <p:cNvPr id="403" name="Picture 3" descr="Picture 3"/>
          <p:cNvPicPr>
            <a:picLocks noChangeAspect="1"/>
          </p:cNvPicPr>
          <p:nvPr/>
        </p:nvPicPr>
        <p:blipFill>
          <a:blip r:embed="rId4">
            <a:extLst/>
          </a:blip>
          <a:stretch>
            <a:fillRect/>
          </a:stretch>
        </p:blipFill>
        <p:spPr>
          <a:xfrm>
            <a:off x="-32085" y="12421220"/>
            <a:ext cx="9056438" cy="1293777"/>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7" name="image9.jpeg" descr="image9.jpeg"/>
          <p:cNvPicPr>
            <a:picLocks noChangeAspect="1"/>
          </p:cNvPicPr>
          <p:nvPr/>
        </p:nvPicPr>
        <p:blipFill>
          <a:blip r:embed="rId3">
            <a:extLst/>
          </a:blip>
          <a:srcRect l="0" t="0" r="0" b="0"/>
          <a:stretch>
            <a:fillRect/>
          </a:stretch>
        </p:blipFill>
        <p:spPr>
          <a:xfrm>
            <a:off x="1952724" y="0"/>
            <a:ext cx="15392624" cy="13716000"/>
          </a:xfrm>
          <a:prstGeom prst="rect">
            <a:avLst/>
          </a:prstGeom>
          <a:ln w="12700">
            <a:miter lim="400000"/>
          </a:ln>
        </p:spPr>
      </p:pic>
      <p:sp>
        <p:nvSpPr>
          <p:cNvPr id="408" name="TextBox 6"/>
          <p:cNvSpPr txBox="1"/>
          <p:nvPr/>
        </p:nvSpPr>
        <p:spPr>
          <a:xfrm>
            <a:off x="215812" y="13100445"/>
            <a:ext cx="17129538" cy="53619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sz="2800">
                <a:solidFill>
                  <a:srgbClr val="000000"/>
                </a:solidFill>
                <a:latin typeface="Calibri"/>
                <a:ea typeface="Calibri"/>
                <a:cs typeface="Calibri"/>
                <a:sym typeface="Calibri"/>
              </a:defRPr>
            </a:lvl1pPr>
          </a:lstStyle>
          <a:p>
            <a:pPr/>
            <a:r>
              <a:t>https://nextcity.org/urbanist-news/the-math-behind-a-localized-approach-to-the-u.n.s-sustainable-development-g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image60.jpeg" descr="image60.jpe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233" name="Title 1"/>
          <p:cNvSpPr txBox="1"/>
          <p:nvPr>
            <p:ph type="title"/>
          </p:nvPr>
        </p:nvSpPr>
        <p:spPr>
          <a:xfrm>
            <a:off x="3816203" y="0"/>
            <a:ext cx="16459201" cy="2286000"/>
          </a:xfrm>
          <a:prstGeom prst="rect">
            <a:avLst/>
          </a:prstGeom>
        </p:spPr>
        <p:txBody>
          <a:bodyPr/>
          <a:lstStyle/>
          <a:p>
            <a:pPr/>
            <a:r>
              <a:t>Is there an ideal city form?</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7" name="konigsberg-1581-22.jpg" descr="konigsberg-1581-22.jpg"/>
          <p:cNvPicPr>
            <a:picLocks noChangeAspect="1"/>
          </p:cNvPicPr>
          <p:nvPr/>
        </p:nvPicPr>
        <p:blipFill>
          <a:blip r:embed="rId3">
            <a:extLst/>
          </a:blip>
          <a:stretch>
            <a:fillRect/>
          </a:stretch>
        </p:blipFill>
        <p:spPr>
          <a:xfrm>
            <a:off x="0" y="1005840"/>
            <a:ext cx="24384000" cy="11704320"/>
          </a:xfrm>
          <a:prstGeom prst="rect">
            <a:avLst/>
          </a:prstGeom>
          <a:ln w="12700">
            <a:miter lim="400000"/>
          </a:ln>
        </p:spPr>
      </p:pic>
      <p:sp>
        <p:nvSpPr>
          <p:cNvPr id="238" name="Königsberg, Prussia"/>
          <p:cNvSpPr txBox="1"/>
          <p:nvPr/>
        </p:nvSpPr>
        <p:spPr>
          <a:xfrm>
            <a:off x="288086" y="723444"/>
            <a:ext cx="389422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Königsberg, Prussia</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Screen Shot 2022-11-14 at 11.47.34 PM-2.jpg" descr="Screen Shot 2022-11-14 at 11.47.34 PM-2.jpg"/>
          <p:cNvPicPr>
            <a:picLocks noChangeAspect="1"/>
          </p:cNvPicPr>
          <p:nvPr/>
        </p:nvPicPr>
        <p:blipFill>
          <a:blip r:embed="rId3">
            <a:extLst/>
          </a:blip>
          <a:stretch>
            <a:fillRect/>
          </a:stretch>
        </p:blipFill>
        <p:spPr>
          <a:xfrm>
            <a:off x="4666407" y="874920"/>
            <a:ext cx="15051186" cy="11966160"/>
          </a:xfrm>
          <a:prstGeom prst="rect">
            <a:avLst/>
          </a:prstGeom>
          <a:ln w="12700">
            <a:miter lim="400000"/>
          </a:ln>
        </p:spPr>
      </p:pic>
      <p:pic>
        <p:nvPicPr>
          <p:cNvPr id="243" name="Carl_Gottlieb_Ehler.jpg" descr="Carl_Gottlieb_Ehler.jpg"/>
          <p:cNvPicPr>
            <a:picLocks noChangeAspect="1"/>
          </p:cNvPicPr>
          <p:nvPr/>
        </p:nvPicPr>
        <p:blipFill>
          <a:blip r:embed="rId4">
            <a:extLst/>
          </a:blip>
          <a:stretch>
            <a:fillRect/>
          </a:stretch>
        </p:blipFill>
        <p:spPr>
          <a:xfrm>
            <a:off x="979785" y="3121508"/>
            <a:ext cx="4555126" cy="7117384"/>
          </a:xfrm>
          <a:prstGeom prst="rect">
            <a:avLst/>
          </a:prstGeom>
          <a:ln w="12700">
            <a:miter lim="400000"/>
          </a:ln>
        </p:spPr>
      </p:pic>
      <p:sp>
        <p:nvSpPr>
          <p:cNvPr id="244" name="Kart Gottlieb Ehler"/>
          <p:cNvSpPr txBox="1"/>
          <p:nvPr/>
        </p:nvSpPr>
        <p:spPr>
          <a:xfrm>
            <a:off x="902360" y="10284917"/>
            <a:ext cx="26148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Kart Gottlieb Ehler</a:t>
            </a:r>
          </a:p>
        </p:txBody>
      </p:sp>
      <p:pic>
        <p:nvPicPr>
          <p:cNvPr id="245" name="images.jpeg" descr="images.jpeg"/>
          <p:cNvPicPr>
            <a:picLocks noChangeAspect="1"/>
          </p:cNvPicPr>
          <p:nvPr/>
        </p:nvPicPr>
        <p:blipFill>
          <a:blip r:embed="rId5">
            <a:extLst/>
          </a:blip>
          <a:stretch>
            <a:fillRect/>
          </a:stretch>
        </p:blipFill>
        <p:spPr>
          <a:xfrm>
            <a:off x="18630701" y="1076325"/>
            <a:ext cx="3785776" cy="4900369"/>
          </a:xfrm>
          <a:prstGeom prst="rect">
            <a:avLst/>
          </a:prstGeom>
          <a:ln w="12700">
            <a:miter lim="400000"/>
          </a:ln>
        </p:spPr>
      </p:pic>
      <p:sp>
        <p:nvSpPr>
          <p:cNvPr id="246" name="Leonard Euler"/>
          <p:cNvSpPr txBox="1"/>
          <p:nvPr/>
        </p:nvSpPr>
        <p:spPr>
          <a:xfrm>
            <a:off x="20384007" y="6068517"/>
            <a:ext cx="200558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Leonard Euler</a:t>
            </a:r>
          </a:p>
        </p:txBody>
      </p:sp>
      <p:sp>
        <p:nvSpPr>
          <p:cNvPr id="247" name="???"/>
          <p:cNvSpPr txBox="1"/>
          <p:nvPr/>
        </p:nvSpPr>
        <p:spPr>
          <a:xfrm>
            <a:off x="2702383" y="3585665"/>
            <a:ext cx="1109930" cy="7960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solidFill>
                  <a:schemeClr val="accent5">
                    <a:hueOff val="-82419"/>
                    <a:satOff val="-9513"/>
                    <a:lumOff val="-16343"/>
                  </a:schemeClr>
                </a:solidFill>
              </a:defRPr>
            </a:lvl1pPr>
          </a:lstStyle>
          <a:p>
            <a:pPr/>
            <a:r>
              <a:t>???</a:t>
            </a:r>
          </a:p>
        </p:txBody>
      </p:sp>
      <p:sp>
        <p:nvSpPr>
          <p:cNvPr id="248" name="“This question is so banal, but seemed to me worthy of attention in that [neither] geometry,…"/>
          <p:cNvSpPr txBox="1"/>
          <p:nvPr/>
        </p:nvSpPr>
        <p:spPr>
          <a:xfrm>
            <a:off x="3449330" y="109701"/>
            <a:ext cx="20010222" cy="12029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i="1" sz="3900">
                <a:solidFill>
                  <a:srgbClr val="333333"/>
                </a:solidFill>
                <a:latin typeface="Arial"/>
                <a:ea typeface="Arial"/>
                <a:cs typeface="Arial"/>
                <a:sym typeface="Arial"/>
              </a:defRPr>
            </a:pPr>
            <a:r>
              <a:t>“This question is so banal, but seemed to me worthy of attention in that [neither] geometry, </a:t>
            </a:r>
          </a:p>
          <a:p>
            <a:pPr algn="l" defTabSz="457200">
              <a:defRPr i="1" sz="3900">
                <a:solidFill>
                  <a:srgbClr val="333333"/>
                </a:solidFill>
                <a:latin typeface="Arial"/>
                <a:ea typeface="Arial"/>
                <a:cs typeface="Arial"/>
                <a:sym typeface="Arial"/>
              </a:defRPr>
            </a:pPr>
            <a:r>
              <a:t>nor algebra, nor even the art of counting was sufficient to solve it.” </a:t>
            </a:r>
          </a:p>
        </p:txBody>
      </p:sp>
      <p:sp>
        <p:nvSpPr>
          <p:cNvPr id="249" name="“geometria situs” —&gt; topology"/>
          <p:cNvSpPr txBox="1"/>
          <p:nvPr/>
        </p:nvSpPr>
        <p:spPr>
          <a:xfrm>
            <a:off x="17574293" y="6921044"/>
            <a:ext cx="589859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a:t>
            </a:r>
            <a:r>
              <a:rPr i="1">
                <a:latin typeface="+mn-lt"/>
                <a:ea typeface="+mn-ea"/>
                <a:cs typeface="+mn-cs"/>
                <a:sym typeface="Helvetica Neue"/>
              </a:rPr>
              <a:t>geometria situs</a:t>
            </a:r>
            <a:r>
              <a:t>” —&gt; topology</a:t>
            </a:r>
          </a:p>
        </p:txBody>
      </p:sp>
      <p:sp>
        <p:nvSpPr>
          <p:cNvPr id="250" name="https://www.pnas.org/doi/10.1073/pnas.1904847116"/>
          <p:cNvSpPr txBox="1"/>
          <p:nvPr/>
        </p:nvSpPr>
        <p:spPr>
          <a:xfrm>
            <a:off x="16860197" y="13114502"/>
            <a:ext cx="732678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https://www.pnas.org/doi/10.1073/pnas.1904847116</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Oval"/>
          <p:cNvSpPr/>
          <p:nvPr/>
        </p:nvSpPr>
        <p:spPr>
          <a:xfrm>
            <a:off x="7635775" y="7596137"/>
            <a:ext cx="8096450" cy="4441926"/>
          </a:xfrm>
          <a:prstGeom prst="ellipse">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55" name="koenigsb.jpg" descr="koenigsb.jpg"/>
          <p:cNvPicPr>
            <a:picLocks noChangeAspect="1"/>
          </p:cNvPicPr>
          <p:nvPr/>
        </p:nvPicPr>
        <p:blipFill>
          <a:blip r:embed="rId3">
            <a:extLst/>
          </a:blip>
          <a:stretch>
            <a:fillRect/>
          </a:stretch>
        </p:blipFill>
        <p:spPr>
          <a:xfrm>
            <a:off x="1459590" y="18355"/>
            <a:ext cx="6340310" cy="5494935"/>
          </a:xfrm>
          <a:prstGeom prst="rect">
            <a:avLst/>
          </a:prstGeom>
          <a:ln w="12700">
            <a:miter lim="400000"/>
          </a:ln>
        </p:spPr>
      </p:pic>
      <p:sp>
        <p:nvSpPr>
          <p:cNvPr id="256" name="https://mathworld.wolfram.com/KoenigsbergBridgeProblem.html"/>
          <p:cNvSpPr txBox="1"/>
          <p:nvPr/>
        </p:nvSpPr>
        <p:spPr>
          <a:xfrm>
            <a:off x="160742" y="5614178"/>
            <a:ext cx="7464807"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https://mathworld.wolfram.com/KoenigsbergBridgeProblem.html</a:t>
            </a:r>
          </a:p>
        </p:txBody>
      </p:sp>
      <p:sp>
        <p:nvSpPr>
          <p:cNvPr id="257" name="Bridge"/>
          <p:cNvSpPr/>
          <p:nvPr/>
        </p:nvSpPr>
        <p:spPr>
          <a:xfrm>
            <a:off x="18276958" y="1152205"/>
            <a:ext cx="4063745" cy="1837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56" y="0"/>
                </a:moveTo>
                <a:lnTo>
                  <a:pt x="4956" y="2631"/>
                </a:lnTo>
                <a:cubicBezTo>
                  <a:pt x="3968" y="6602"/>
                  <a:pt x="2077" y="9109"/>
                  <a:pt x="0" y="9109"/>
                </a:cubicBezTo>
                <a:lnTo>
                  <a:pt x="0" y="10065"/>
                </a:lnTo>
                <a:cubicBezTo>
                  <a:pt x="386" y="10065"/>
                  <a:pt x="766" y="9985"/>
                  <a:pt x="1136" y="9830"/>
                </a:cubicBezTo>
                <a:lnTo>
                  <a:pt x="1136" y="15386"/>
                </a:lnTo>
                <a:lnTo>
                  <a:pt x="0" y="15386"/>
                </a:lnTo>
                <a:lnTo>
                  <a:pt x="0" y="17297"/>
                </a:lnTo>
                <a:lnTo>
                  <a:pt x="4956" y="17297"/>
                </a:lnTo>
                <a:lnTo>
                  <a:pt x="4956" y="21600"/>
                </a:lnTo>
                <a:lnTo>
                  <a:pt x="5820" y="21600"/>
                </a:lnTo>
                <a:lnTo>
                  <a:pt x="5820" y="17297"/>
                </a:lnTo>
                <a:lnTo>
                  <a:pt x="15756" y="17297"/>
                </a:lnTo>
                <a:lnTo>
                  <a:pt x="15756" y="21600"/>
                </a:lnTo>
                <a:lnTo>
                  <a:pt x="16620" y="21600"/>
                </a:lnTo>
                <a:lnTo>
                  <a:pt x="16620" y="17297"/>
                </a:lnTo>
                <a:lnTo>
                  <a:pt x="21600" y="17297"/>
                </a:lnTo>
                <a:lnTo>
                  <a:pt x="21600" y="15386"/>
                </a:lnTo>
                <a:lnTo>
                  <a:pt x="20621" y="15386"/>
                </a:lnTo>
                <a:lnTo>
                  <a:pt x="20621" y="9878"/>
                </a:lnTo>
                <a:cubicBezTo>
                  <a:pt x="20942" y="9994"/>
                  <a:pt x="21268" y="10065"/>
                  <a:pt x="21600" y="10065"/>
                </a:cubicBezTo>
                <a:lnTo>
                  <a:pt x="21600" y="9109"/>
                </a:lnTo>
                <a:cubicBezTo>
                  <a:pt x="19507" y="9109"/>
                  <a:pt x="17601" y="6561"/>
                  <a:pt x="16620" y="2534"/>
                </a:cubicBezTo>
                <a:lnTo>
                  <a:pt x="16620" y="0"/>
                </a:lnTo>
                <a:lnTo>
                  <a:pt x="15756" y="0"/>
                </a:lnTo>
                <a:lnTo>
                  <a:pt x="15756" y="2631"/>
                </a:lnTo>
                <a:cubicBezTo>
                  <a:pt x="14768" y="6602"/>
                  <a:pt x="12877" y="9109"/>
                  <a:pt x="10800" y="9109"/>
                </a:cubicBezTo>
                <a:cubicBezTo>
                  <a:pt x="8707" y="9109"/>
                  <a:pt x="6801" y="6561"/>
                  <a:pt x="5820" y="2534"/>
                </a:cubicBezTo>
                <a:lnTo>
                  <a:pt x="5820" y="0"/>
                </a:lnTo>
                <a:lnTo>
                  <a:pt x="4956" y="0"/>
                </a:lnTo>
                <a:close/>
                <a:moveTo>
                  <a:pt x="5820" y="4348"/>
                </a:moveTo>
                <a:cubicBezTo>
                  <a:pt x="6082" y="5170"/>
                  <a:pt x="6382" y="5918"/>
                  <a:pt x="6715" y="6583"/>
                </a:cubicBezTo>
                <a:lnTo>
                  <a:pt x="6715" y="15386"/>
                </a:lnTo>
                <a:lnTo>
                  <a:pt x="5820" y="15386"/>
                </a:lnTo>
                <a:lnTo>
                  <a:pt x="5820" y="4348"/>
                </a:lnTo>
                <a:close/>
                <a:moveTo>
                  <a:pt x="16620" y="4348"/>
                </a:moveTo>
                <a:cubicBezTo>
                  <a:pt x="16916" y="5277"/>
                  <a:pt x="17261" y="6113"/>
                  <a:pt x="17646" y="6840"/>
                </a:cubicBezTo>
                <a:lnTo>
                  <a:pt x="17646" y="15386"/>
                </a:lnTo>
                <a:lnTo>
                  <a:pt x="16620" y="15386"/>
                </a:lnTo>
                <a:lnTo>
                  <a:pt x="16620" y="4348"/>
                </a:lnTo>
                <a:close/>
                <a:moveTo>
                  <a:pt x="4956" y="4422"/>
                </a:moveTo>
                <a:lnTo>
                  <a:pt x="4956" y="15386"/>
                </a:lnTo>
                <a:lnTo>
                  <a:pt x="4111" y="15386"/>
                </a:lnTo>
                <a:lnTo>
                  <a:pt x="4111" y="6531"/>
                </a:lnTo>
                <a:cubicBezTo>
                  <a:pt x="4423" y="5899"/>
                  <a:pt x="4707" y="5194"/>
                  <a:pt x="4956" y="4422"/>
                </a:cubicBezTo>
                <a:close/>
                <a:moveTo>
                  <a:pt x="15756" y="4422"/>
                </a:moveTo>
                <a:lnTo>
                  <a:pt x="15756" y="15386"/>
                </a:lnTo>
                <a:lnTo>
                  <a:pt x="14941" y="15386"/>
                </a:lnTo>
                <a:lnTo>
                  <a:pt x="14941" y="6471"/>
                </a:lnTo>
                <a:cubicBezTo>
                  <a:pt x="15241" y="5855"/>
                  <a:pt x="15515" y="5169"/>
                  <a:pt x="15756" y="4422"/>
                </a:cubicBezTo>
                <a:close/>
                <a:moveTo>
                  <a:pt x="14725" y="6893"/>
                </a:moveTo>
                <a:lnTo>
                  <a:pt x="14725" y="15386"/>
                </a:lnTo>
                <a:lnTo>
                  <a:pt x="13606" y="15386"/>
                </a:lnTo>
                <a:lnTo>
                  <a:pt x="13606" y="8550"/>
                </a:lnTo>
                <a:cubicBezTo>
                  <a:pt x="14006" y="8091"/>
                  <a:pt x="14381" y="7535"/>
                  <a:pt x="14725" y="6893"/>
                </a:cubicBezTo>
                <a:close/>
                <a:moveTo>
                  <a:pt x="3895" y="6952"/>
                </a:moveTo>
                <a:lnTo>
                  <a:pt x="3895" y="15386"/>
                </a:lnTo>
                <a:lnTo>
                  <a:pt x="2685" y="15386"/>
                </a:lnTo>
                <a:lnTo>
                  <a:pt x="2685" y="8684"/>
                </a:lnTo>
                <a:cubicBezTo>
                  <a:pt x="3118" y="8214"/>
                  <a:pt x="3524" y="7635"/>
                  <a:pt x="3895" y="6952"/>
                </a:cubicBezTo>
                <a:close/>
                <a:moveTo>
                  <a:pt x="6931" y="6997"/>
                </a:moveTo>
                <a:cubicBezTo>
                  <a:pt x="7276" y="7625"/>
                  <a:pt x="7651" y="8167"/>
                  <a:pt x="8049" y="8613"/>
                </a:cubicBezTo>
                <a:lnTo>
                  <a:pt x="8049" y="15386"/>
                </a:lnTo>
                <a:lnTo>
                  <a:pt x="6931" y="15386"/>
                </a:lnTo>
                <a:lnTo>
                  <a:pt x="6931" y="6997"/>
                </a:lnTo>
                <a:close/>
                <a:moveTo>
                  <a:pt x="17862" y="7229"/>
                </a:moveTo>
                <a:cubicBezTo>
                  <a:pt x="18235" y="7870"/>
                  <a:pt x="18641" y="8417"/>
                  <a:pt x="19072" y="8852"/>
                </a:cubicBezTo>
                <a:lnTo>
                  <a:pt x="19072" y="15386"/>
                </a:lnTo>
                <a:lnTo>
                  <a:pt x="17862" y="15386"/>
                </a:lnTo>
                <a:lnTo>
                  <a:pt x="17862" y="7229"/>
                </a:lnTo>
                <a:close/>
                <a:moveTo>
                  <a:pt x="13390" y="8789"/>
                </a:moveTo>
                <a:lnTo>
                  <a:pt x="13390" y="15386"/>
                </a:lnTo>
                <a:lnTo>
                  <a:pt x="12272" y="15386"/>
                </a:lnTo>
                <a:lnTo>
                  <a:pt x="12272" y="9666"/>
                </a:lnTo>
                <a:cubicBezTo>
                  <a:pt x="12659" y="9452"/>
                  <a:pt x="13033" y="9160"/>
                  <a:pt x="13390" y="8789"/>
                </a:cubicBezTo>
                <a:close/>
                <a:moveTo>
                  <a:pt x="8265" y="8845"/>
                </a:moveTo>
                <a:cubicBezTo>
                  <a:pt x="8623" y="9207"/>
                  <a:pt x="8997" y="9491"/>
                  <a:pt x="9384" y="9695"/>
                </a:cubicBezTo>
                <a:lnTo>
                  <a:pt x="9384" y="15386"/>
                </a:lnTo>
                <a:lnTo>
                  <a:pt x="8265" y="15386"/>
                </a:lnTo>
                <a:lnTo>
                  <a:pt x="8265" y="8845"/>
                </a:lnTo>
                <a:close/>
                <a:moveTo>
                  <a:pt x="2469" y="8908"/>
                </a:moveTo>
                <a:lnTo>
                  <a:pt x="2469" y="15386"/>
                </a:lnTo>
                <a:lnTo>
                  <a:pt x="1352" y="15386"/>
                </a:lnTo>
                <a:lnTo>
                  <a:pt x="1352" y="9729"/>
                </a:lnTo>
                <a:cubicBezTo>
                  <a:pt x="1738" y="9535"/>
                  <a:pt x="2111" y="9259"/>
                  <a:pt x="2469" y="8908"/>
                </a:cubicBezTo>
                <a:close/>
                <a:moveTo>
                  <a:pt x="19288" y="9057"/>
                </a:moveTo>
                <a:cubicBezTo>
                  <a:pt x="19647" y="9383"/>
                  <a:pt x="20020" y="9633"/>
                  <a:pt x="20405" y="9804"/>
                </a:cubicBezTo>
                <a:lnTo>
                  <a:pt x="20405" y="15386"/>
                </a:lnTo>
                <a:lnTo>
                  <a:pt x="19288" y="15386"/>
                </a:lnTo>
                <a:lnTo>
                  <a:pt x="19288" y="9057"/>
                </a:lnTo>
                <a:close/>
                <a:moveTo>
                  <a:pt x="12056" y="9777"/>
                </a:moveTo>
                <a:lnTo>
                  <a:pt x="12056" y="15386"/>
                </a:lnTo>
                <a:lnTo>
                  <a:pt x="10937" y="15386"/>
                </a:lnTo>
                <a:lnTo>
                  <a:pt x="10937" y="10061"/>
                </a:lnTo>
                <a:cubicBezTo>
                  <a:pt x="11317" y="10042"/>
                  <a:pt x="11691" y="9947"/>
                  <a:pt x="12056" y="9777"/>
                </a:cubicBezTo>
                <a:close/>
                <a:moveTo>
                  <a:pt x="9600" y="9800"/>
                </a:moveTo>
                <a:cubicBezTo>
                  <a:pt x="9965" y="9962"/>
                  <a:pt x="10340" y="10054"/>
                  <a:pt x="10721" y="10065"/>
                </a:cubicBezTo>
                <a:lnTo>
                  <a:pt x="10721" y="15386"/>
                </a:lnTo>
                <a:lnTo>
                  <a:pt x="9600" y="15386"/>
                </a:lnTo>
                <a:lnTo>
                  <a:pt x="9600" y="980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8" name="Circle"/>
          <p:cNvSpPr/>
          <p:nvPr/>
        </p:nvSpPr>
        <p:spPr>
          <a:xfrm>
            <a:off x="10668000" y="1651000"/>
            <a:ext cx="1270000" cy="1270000"/>
          </a:xfrm>
          <a:prstGeom prst="ellipse">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59" name="Circle"/>
          <p:cNvSpPr/>
          <p:nvPr/>
        </p:nvSpPr>
        <p:spPr>
          <a:xfrm>
            <a:off x="16502553" y="1651000"/>
            <a:ext cx="1270001" cy="1270000"/>
          </a:xfrm>
          <a:prstGeom prst="ellipse">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0" name="Circle"/>
          <p:cNvSpPr/>
          <p:nvPr/>
        </p:nvSpPr>
        <p:spPr>
          <a:xfrm>
            <a:off x="23048307" y="1651000"/>
            <a:ext cx="1270001" cy="1270000"/>
          </a:xfrm>
          <a:prstGeom prst="ellipse">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1" name="Bridge"/>
          <p:cNvSpPr/>
          <p:nvPr/>
        </p:nvSpPr>
        <p:spPr>
          <a:xfrm>
            <a:off x="12188404" y="1152205"/>
            <a:ext cx="4063745" cy="1837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56" y="0"/>
                </a:moveTo>
                <a:lnTo>
                  <a:pt x="4956" y="2631"/>
                </a:lnTo>
                <a:cubicBezTo>
                  <a:pt x="3968" y="6602"/>
                  <a:pt x="2077" y="9109"/>
                  <a:pt x="0" y="9109"/>
                </a:cubicBezTo>
                <a:lnTo>
                  <a:pt x="0" y="10065"/>
                </a:lnTo>
                <a:cubicBezTo>
                  <a:pt x="386" y="10065"/>
                  <a:pt x="766" y="9985"/>
                  <a:pt x="1136" y="9830"/>
                </a:cubicBezTo>
                <a:lnTo>
                  <a:pt x="1136" y="15386"/>
                </a:lnTo>
                <a:lnTo>
                  <a:pt x="0" y="15386"/>
                </a:lnTo>
                <a:lnTo>
                  <a:pt x="0" y="17297"/>
                </a:lnTo>
                <a:lnTo>
                  <a:pt x="4956" y="17297"/>
                </a:lnTo>
                <a:lnTo>
                  <a:pt x="4956" y="21600"/>
                </a:lnTo>
                <a:lnTo>
                  <a:pt x="5820" y="21600"/>
                </a:lnTo>
                <a:lnTo>
                  <a:pt x="5820" y="17297"/>
                </a:lnTo>
                <a:lnTo>
                  <a:pt x="15756" y="17297"/>
                </a:lnTo>
                <a:lnTo>
                  <a:pt x="15756" y="21600"/>
                </a:lnTo>
                <a:lnTo>
                  <a:pt x="16620" y="21600"/>
                </a:lnTo>
                <a:lnTo>
                  <a:pt x="16620" y="17297"/>
                </a:lnTo>
                <a:lnTo>
                  <a:pt x="21600" y="17297"/>
                </a:lnTo>
                <a:lnTo>
                  <a:pt x="21600" y="15386"/>
                </a:lnTo>
                <a:lnTo>
                  <a:pt x="20621" y="15386"/>
                </a:lnTo>
                <a:lnTo>
                  <a:pt x="20621" y="9878"/>
                </a:lnTo>
                <a:cubicBezTo>
                  <a:pt x="20942" y="9994"/>
                  <a:pt x="21268" y="10065"/>
                  <a:pt x="21600" y="10065"/>
                </a:cubicBezTo>
                <a:lnTo>
                  <a:pt x="21600" y="9109"/>
                </a:lnTo>
                <a:cubicBezTo>
                  <a:pt x="19507" y="9109"/>
                  <a:pt x="17601" y="6561"/>
                  <a:pt x="16620" y="2534"/>
                </a:cubicBezTo>
                <a:lnTo>
                  <a:pt x="16620" y="0"/>
                </a:lnTo>
                <a:lnTo>
                  <a:pt x="15756" y="0"/>
                </a:lnTo>
                <a:lnTo>
                  <a:pt x="15756" y="2631"/>
                </a:lnTo>
                <a:cubicBezTo>
                  <a:pt x="14768" y="6602"/>
                  <a:pt x="12877" y="9109"/>
                  <a:pt x="10800" y="9109"/>
                </a:cubicBezTo>
                <a:cubicBezTo>
                  <a:pt x="8707" y="9109"/>
                  <a:pt x="6801" y="6561"/>
                  <a:pt x="5820" y="2534"/>
                </a:cubicBezTo>
                <a:lnTo>
                  <a:pt x="5820" y="0"/>
                </a:lnTo>
                <a:lnTo>
                  <a:pt x="4956" y="0"/>
                </a:lnTo>
                <a:close/>
                <a:moveTo>
                  <a:pt x="5820" y="4348"/>
                </a:moveTo>
                <a:cubicBezTo>
                  <a:pt x="6082" y="5170"/>
                  <a:pt x="6382" y="5918"/>
                  <a:pt x="6715" y="6583"/>
                </a:cubicBezTo>
                <a:lnTo>
                  <a:pt x="6715" y="15386"/>
                </a:lnTo>
                <a:lnTo>
                  <a:pt x="5820" y="15386"/>
                </a:lnTo>
                <a:lnTo>
                  <a:pt x="5820" y="4348"/>
                </a:lnTo>
                <a:close/>
                <a:moveTo>
                  <a:pt x="16620" y="4348"/>
                </a:moveTo>
                <a:cubicBezTo>
                  <a:pt x="16916" y="5277"/>
                  <a:pt x="17261" y="6113"/>
                  <a:pt x="17646" y="6840"/>
                </a:cubicBezTo>
                <a:lnTo>
                  <a:pt x="17646" y="15386"/>
                </a:lnTo>
                <a:lnTo>
                  <a:pt x="16620" y="15386"/>
                </a:lnTo>
                <a:lnTo>
                  <a:pt x="16620" y="4348"/>
                </a:lnTo>
                <a:close/>
                <a:moveTo>
                  <a:pt x="4956" y="4422"/>
                </a:moveTo>
                <a:lnTo>
                  <a:pt x="4956" y="15386"/>
                </a:lnTo>
                <a:lnTo>
                  <a:pt x="4111" y="15386"/>
                </a:lnTo>
                <a:lnTo>
                  <a:pt x="4111" y="6531"/>
                </a:lnTo>
                <a:cubicBezTo>
                  <a:pt x="4423" y="5899"/>
                  <a:pt x="4707" y="5194"/>
                  <a:pt x="4956" y="4422"/>
                </a:cubicBezTo>
                <a:close/>
                <a:moveTo>
                  <a:pt x="15756" y="4422"/>
                </a:moveTo>
                <a:lnTo>
                  <a:pt x="15756" y="15386"/>
                </a:lnTo>
                <a:lnTo>
                  <a:pt x="14941" y="15386"/>
                </a:lnTo>
                <a:lnTo>
                  <a:pt x="14941" y="6471"/>
                </a:lnTo>
                <a:cubicBezTo>
                  <a:pt x="15241" y="5855"/>
                  <a:pt x="15515" y="5169"/>
                  <a:pt x="15756" y="4422"/>
                </a:cubicBezTo>
                <a:close/>
                <a:moveTo>
                  <a:pt x="14725" y="6893"/>
                </a:moveTo>
                <a:lnTo>
                  <a:pt x="14725" y="15386"/>
                </a:lnTo>
                <a:lnTo>
                  <a:pt x="13606" y="15386"/>
                </a:lnTo>
                <a:lnTo>
                  <a:pt x="13606" y="8550"/>
                </a:lnTo>
                <a:cubicBezTo>
                  <a:pt x="14006" y="8091"/>
                  <a:pt x="14381" y="7535"/>
                  <a:pt x="14725" y="6893"/>
                </a:cubicBezTo>
                <a:close/>
                <a:moveTo>
                  <a:pt x="3895" y="6952"/>
                </a:moveTo>
                <a:lnTo>
                  <a:pt x="3895" y="15386"/>
                </a:lnTo>
                <a:lnTo>
                  <a:pt x="2685" y="15386"/>
                </a:lnTo>
                <a:lnTo>
                  <a:pt x="2685" y="8684"/>
                </a:lnTo>
                <a:cubicBezTo>
                  <a:pt x="3118" y="8214"/>
                  <a:pt x="3524" y="7635"/>
                  <a:pt x="3895" y="6952"/>
                </a:cubicBezTo>
                <a:close/>
                <a:moveTo>
                  <a:pt x="6931" y="6997"/>
                </a:moveTo>
                <a:cubicBezTo>
                  <a:pt x="7276" y="7625"/>
                  <a:pt x="7651" y="8167"/>
                  <a:pt x="8049" y="8613"/>
                </a:cubicBezTo>
                <a:lnTo>
                  <a:pt x="8049" y="15386"/>
                </a:lnTo>
                <a:lnTo>
                  <a:pt x="6931" y="15386"/>
                </a:lnTo>
                <a:lnTo>
                  <a:pt x="6931" y="6997"/>
                </a:lnTo>
                <a:close/>
                <a:moveTo>
                  <a:pt x="17862" y="7229"/>
                </a:moveTo>
                <a:cubicBezTo>
                  <a:pt x="18235" y="7870"/>
                  <a:pt x="18641" y="8417"/>
                  <a:pt x="19072" y="8852"/>
                </a:cubicBezTo>
                <a:lnTo>
                  <a:pt x="19072" y="15386"/>
                </a:lnTo>
                <a:lnTo>
                  <a:pt x="17862" y="15386"/>
                </a:lnTo>
                <a:lnTo>
                  <a:pt x="17862" y="7229"/>
                </a:lnTo>
                <a:close/>
                <a:moveTo>
                  <a:pt x="13390" y="8789"/>
                </a:moveTo>
                <a:lnTo>
                  <a:pt x="13390" y="15386"/>
                </a:lnTo>
                <a:lnTo>
                  <a:pt x="12272" y="15386"/>
                </a:lnTo>
                <a:lnTo>
                  <a:pt x="12272" y="9666"/>
                </a:lnTo>
                <a:cubicBezTo>
                  <a:pt x="12659" y="9452"/>
                  <a:pt x="13033" y="9160"/>
                  <a:pt x="13390" y="8789"/>
                </a:cubicBezTo>
                <a:close/>
                <a:moveTo>
                  <a:pt x="8265" y="8845"/>
                </a:moveTo>
                <a:cubicBezTo>
                  <a:pt x="8623" y="9207"/>
                  <a:pt x="8997" y="9491"/>
                  <a:pt x="9384" y="9695"/>
                </a:cubicBezTo>
                <a:lnTo>
                  <a:pt x="9384" y="15386"/>
                </a:lnTo>
                <a:lnTo>
                  <a:pt x="8265" y="15386"/>
                </a:lnTo>
                <a:lnTo>
                  <a:pt x="8265" y="8845"/>
                </a:lnTo>
                <a:close/>
                <a:moveTo>
                  <a:pt x="2469" y="8908"/>
                </a:moveTo>
                <a:lnTo>
                  <a:pt x="2469" y="15386"/>
                </a:lnTo>
                <a:lnTo>
                  <a:pt x="1352" y="15386"/>
                </a:lnTo>
                <a:lnTo>
                  <a:pt x="1352" y="9729"/>
                </a:lnTo>
                <a:cubicBezTo>
                  <a:pt x="1738" y="9535"/>
                  <a:pt x="2111" y="9259"/>
                  <a:pt x="2469" y="8908"/>
                </a:cubicBezTo>
                <a:close/>
                <a:moveTo>
                  <a:pt x="19288" y="9057"/>
                </a:moveTo>
                <a:cubicBezTo>
                  <a:pt x="19647" y="9383"/>
                  <a:pt x="20020" y="9633"/>
                  <a:pt x="20405" y="9804"/>
                </a:cubicBezTo>
                <a:lnTo>
                  <a:pt x="20405" y="15386"/>
                </a:lnTo>
                <a:lnTo>
                  <a:pt x="19288" y="15386"/>
                </a:lnTo>
                <a:lnTo>
                  <a:pt x="19288" y="9057"/>
                </a:lnTo>
                <a:close/>
                <a:moveTo>
                  <a:pt x="12056" y="9777"/>
                </a:moveTo>
                <a:lnTo>
                  <a:pt x="12056" y="15386"/>
                </a:lnTo>
                <a:lnTo>
                  <a:pt x="10937" y="15386"/>
                </a:lnTo>
                <a:lnTo>
                  <a:pt x="10937" y="10061"/>
                </a:lnTo>
                <a:cubicBezTo>
                  <a:pt x="11317" y="10042"/>
                  <a:pt x="11691" y="9947"/>
                  <a:pt x="12056" y="9777"/>
                </a:cubicBezTo>
                <a:close/>
                <a:moveTo>
                  <a:pt x="9600" y="9800"/>
                </a:moveTo>
                <a:cubicBezTo>
                  <a:pt x="9965" y="9962"/>
                  <a:pt x="10340" y="10054"/>
                  <a:pt x="10721" y="10065"/>
                </a:cubicBezTo>
                <a:lnTo>
                  <a:pt x="10721" y="15386"/>
                </a:lnTo>
                <a:lnTo>
                  <a:pt x="9600" y="15386"/>
                </a:lnTo>
                <a:lnTo>
                  <a:pt x="9600" y="980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2" name="number of bridges must be even, expect at starting and finishing points"/>
          <p:cNvSpPr txBox="1"/>
          <p:nvPr/>
        </p:nvSpPr>
        <p:spPr>
          <a:xfrm>
            <a:off x="12224787" y="3807917"/>
            <a:ext cx="982553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number of bridges must be even, expect at starting and finishing points</a:t>
            </a:r>
          </a:p>
        </p:txBody>
      </p:sp>
      <p:sp>
        <p:nvSpPr>
          <p:cNvPr id="263" name="3"/>
          <p:cNvSpPr/>
          <p:nvPr/>
        </p:nvSpPr>
        <p:spPr>
          <a:xfrm>
            <a:off x="10668000" y="7213600"/>
            <a:ext cx="1270000" cy="1270000"/>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3</a:t>
            </a:r>
          </a:p>
        </p:txBody>
      </p:sp>
      <p:sp>
        <p:nvSpPr>
          <p:cNvPr id="264" name="3"/>
          <p:cNvSpPr/>
          <p:nvPr/>
        </p:nvSpPr>
        <p:spPr>
          <a:xfrm>
            <a:off x="10668000" y="11468100"/>
            <a:ext cx="1270000" cy="1270000"/>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3</a:t>
            </a:r>
          </a:p>
        </p:txBody>
      </p:sp>
      <p:sp>
        <p:nvSpPr>
          <p:cNvPr id="265" name="3"/>
          <p:cNvSpPr/>
          <p:nvPr/>
        </p:nvSpPr>
        <p:spPr>
          <a:xfrm>
            <a:off x="14922500" y="9182100"/>
            <a:ext cx="1270000" cy="1270000"/>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3</a:t>
            </a:r>
          </a:p>
        </p:txBody>
      </p:sp>
      <p:sp>
        <p:nvSpPr>
          <p:cNvPr id="266" name="5"/>
          <p:cNvSpPr/>
          <p:nvPr/>
        </p:nvSpPr>
        <p:spPr>
          <a:xfrm>
            <a:off x="6832600" y="9232900"/>
            <a:ext cx="1270000" cy="1270000"/>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800">
                <a:solidFill>
                  <a:srgbClr val="FFFFFF"/>
                </a:solidFill>
                <a:latin typeface="Helvetica Neue Medium"/>
                <a:ea typeface="Helvetica Neue Medium"/>
                <a:cs typeface="Helvetica Neue Medium"/>
                <a:sym typeface="Helvetica Neue Medium"/>
              </a:defRPr>
            </a:lvl1pPr>
          </a:lstStyle>
          <a:p>
            <a:pPr/>
            <a:r>
              <a:t>5</a:t>
            </a:r>
          </a:p>
        </p:txBody>
      </p:sp>
      <p:sp>
        <p:nvSpPr>
          <p:cNvPr id="267" name="Line"/>
          <p:cNvSpPr/>
          <p:nvPr/>
        </p:nvSpPr>
        <p:spPr>
          <a:xfrm>
            <a:off x="7781374" y="9817100"/>
            <a:ext cx="7119453" cy="0"/>
          </a:xfrm>
          <a:prstGeom prst="line">
            <a:avLst/>
          </a:prstGeom>
          <a:ln w="63500">
            <a:solidFill>
              <a:srgbClr val="000000"/>
            </a:solidFill>
            <a:miter lim="400000"/>
          </a:ln>
        </p:spPr>
        <p:txBody>
          <a:bodyPr lIns="50800" tIns="50800" rIns="50800" bIns="50800" anchor="ctr"/>
          <a:lstStyle/>
          <a:p>
            <a:pPr/>
          </a:p>
        </p:txBody>
      </p:sp>
      <p:sp>
        <p:nvSpPr>
          <p:cNvPr id="274" name="Connection Line"/>
          <p:cNvSpPr/>
          <p:nvPr/>
        </p:nvSpPr>
        <p:spPr>
          <a:xfrm>
            <a:off x="7904691" y="8337041"/>
            <a:ext cx="2992474" cy="1269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8912" y="20667"/>
                  <a:pt x="16112" y="13467"/>
                  <a:pt x="21600" y="0"/>
                </a:cubicBezTo>
              </a:path>
            </a:pathLst>
          </a:custGeom>
          <a:ln w="50800">
            <a:solidFill>
              <a:srgbClr val="000000"/>
            </a:solidFill>
            <a:miter lim="400000"/>
          </a:ln>
        </p:spPr>
        <p:txBody>
          <a:bodyPr/>
          <a:lstStyle/>
          <a:p>
            <a:pPr/>
          </a:p>
        </p:txBody>
      </p:sp>
      <p:cxnSp>
        <p:nvCxnSpPr>
          <p:cNvPr id="269" name="Connection Line"/>
          <p:cNvCxnSpPr>
            <a:stCxn id="264" idx="0"/>
            <a:endCxn id="266" idx="0"/>
          </p:cNvCxnSpPr>
          <p:nvPr/>
        </p:nvCxnSpPr>
        <p:spPr>
          <a:xfrm flipH="1" flipV="1">
            <a:off x="7467600" y="9867900"/>
            <a:ext cx="3835400" cy="2235200"/>
          </a:xfrm>
          <a:prstGeom prst="straightConnector1">
            <a:avLst/>
          </a:prstGeom>
          <a:ln w="63500">
            <a:solidFill>
              <a:srgbClr val="000000"/>
            </a:solidFill>
            <a:miter lim="400000"/>
          </a:ln>
        </p:spPr>
      </p:cxnSp>
      <p:sp>
        <p:nvSpPr>
          <p:cNvPr id="270" name="All odd degre: Eulerian circuit is not possible !"/>
          <p:cNvSpPr txBox="1"/>
          <p:nvPr/>
        </p:nvSpPr>
        <p:spPr>
          <a:xfrm>
            <a:off x="14856917" y="11759744"/>
            <a:ext cx="8690966"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All odd degre: Eulerian circuit is not possible !</a:t>
            </a:r>
          </a:p>
        </p:txBody>
      </p:sp>
      <p:sp>
        <p:nvSpPr>
          <p:cNvPr id="271" name="Geometry —&gt; Topology —&gt; Graph Theory"/>
          <p:cNvSpPr txBox="1"/>
          <p:nvPr/>
        </p:nvSpPr>
        <p:spPr>
          <a:xfrm>
            <a:off x="149540" y="6246283"/>
            <a:ext cx="799521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Geometry —&gt; Topology —&gt; Graph Theory</a:t>
            </a:r>
          </a:p>
        </p:txBody>
      </p:sp>
      <p:sp>
        <p:nvSpPr>
          <p:cNvPr id="272" name="degree"/>
          <p:cNvSpPr txBox="1"/>
          <p:nvPr/>
        </p:nvSpPr>
        <p:spPr>
          <a:xfrm>
            <a:off x="12315444" y="6258635"/>
            <a:ext cx="112471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degree</a:t>
            </a:r>
          </a:p>
        </p:txBody>
      </p:sp>
      <p:sp>
        <p:nvSpPr>
          <p:cNvPr id="273" name="Line"/>
          <p:cNvSpPr/>
          <p:nvPr/>
        </p:nvSpPr>
        <p:spPr>
          <a:xfrm flipH="1">
            <a:off x="11477523" y="6649160"/>
            <a:ext cx="917693" cy="91769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image66-3.jpeg" descr="image66-3.jpeg"/>
          <p:cNvPicPr>
            <a:picLocks noChangeAspect="1"/>
          </p:cNvPicPr>
          <p:nvPr/>
        </p:nvPicPr>
        <p:blipFill>
          <a:blip r:embed="rId3">
            <a:extLst/>
          </a:blip>
          <a:stretch>
            <a:fillRect/>
          </a:stretch>
        </p:blipFill>
        <p:spPr>
          <a:xfrm>
            <a:off x="3048000" y="-3"/>
            <a:ext cx="18288000" cy="14121115"/>
          </a:xfrm>
          <a:prstGeom prst="rect">
            <a:avLst/>
          </a:prstGeom>
          <a:ln w="12700">
            <a:miter lim="400000"/>
          </a:ln>
        </p:spPr>
      </p:pic>
      <p:pic>
        <p:nvPicPr>
          <p:cNvPr id="279" name="Picture 4" descr="Picture 4"/>
          <p:cNvPicPr>
            <a:picLocks noChangeAspect="1"/>
          </p:cNvPicPr>
          <p:nvPr/>
        </p:nvPicPr>
        <p:blipFill>
          <a:blip r:embed="rId4">
            <a:extLst/>
          </a:blip>
          <a:srcRect l="1582" t="86995" r="60683" b="422"/>
          <a:stretch>
            <a:fillRect/>
          </a:stretch>
        </p:blipFill>
        <p:spPr>
          <a:xfrm>
            <a:off x="3308495" y="12303901"/>
            <a:ext cx="6925100" cy="1784651"/>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image67-2.jpg" descr="image67-2.jpg"/>
          <p:cNvPicPr>
            <a:picLocks noChangeAspect="1"/>
          </p:cNvPicPr>
          <p:nvPr/>
        </p:nvPicPr>
        <p:blipFill>
          <a:blip r:embed="rId3">
            <a:extLst/>
          </a:blip>
          <a:srcRect l="0" t="6" r="0" b="6"/>
          <a:stretch>
            <a:fillRect/>
          </a:stretch>
        </p:blipFill>
        <p:spPr>
          <a:xfrm>
            <a:off x="2999600" y="-3"/>
            <a:ext cx="18351736" cy="14180888"/>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